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7" r:id="rId3"/>
    <p:sldId id="268" r:id="rId4"/>
    <p:sldId id="269" r:id="rId5"/>
    <p:sldId id="271" r:id="rId6"/>
    <p:sldId id="270" r:id="rId7"/>
    <p:sldId id="258" r:id="rId8"/>
    <p:sldId id="273" r:id="rId9"/>
    <p:sldId id="272" r:id="rId10"/>
    <p:sldId id="260" r:id="rId11"/>
    <p:sldId id="261" r:id="rId12"/>
    <p:sldId id="264" r:id="rId13"/>
    <p:sldId id="263" r:id="rId14"/>
    <p:sldId id="265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11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4020FD-193D-4F61-B688-AABD60C2A7AA}" type="datetimeFigureOut">
              <a:rPr lang="en-US" smtClean="0"/>
              <a:pPr/>
              <a:t>5/3/2008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CF4F93-7E1C-425F-8CD6-701EFD3F94A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use of expensive technology should be justified by value, not by </a:t>
            </a:r>
            <a:r>
              <a:rPr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its ingenious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design and demonstration of its feasibility.  It has to facilitate the most cost-effective way of achieving the desired outcomes and the delivery of the best return-on-investment.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CF4F93-7E1C-425F-8CD6-701EFD3F94AE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7030A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5/3/2008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5/3/2008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5/3/2008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5/3/2008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5/3/2008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5/3/2008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5/3/2008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5/3/2008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5/3/2008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5/3/2008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60A-1EE2-415F-BF86-E88102E06FD7}" type="datetimeFigureOut">
              <a:rPr lang="en-US" smtClean="0"/>
              <a:pPr/>
              <a:t>5/3/2008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BE60A-1EE2-415F-BF86-E88102E06FD7}" type="datetimeFigureOut">
              <a:rPr lang="en-US" smtClean="0"/>
              <a:pPr/>
              <a:t>5/3/2008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7F7EE-1309-4338-9B9F-4A359838D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Use of Mobile Device to Facilitate Cervical Cancer Screening in Zambia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Andres </a:t>
            </a:r>
            <a:r>
              <a:rPr lang="en-US" sz="2800" dirty="0" err="1" smtClean="0"/>
              <a:t>Monroy</a:t>
            </a:r>
            <a:r>
              <a:rPr lang="en-US" sz="2800" dirty="0" smtClean="0"/>
              <a:t>-Hernandez</a:t>
            </a:r>
            <a:br>
              <a:rPr lang="en-US" sz="2800" dirty="0" smtClean="0"/>
            </a:br>
            <a:r>
              <a:rPr lang="en-US" sz="2800" dirty="0" smtClean="0"/>
              <a:t>Leo Anthony </a:t>
            </a:r>
            <a:r>
              <a:rPr lang="en-US" sz="2800" dirty="0" err="1" smtClean="0"/>
              <a:t>Celi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>
                <a:solidFill>
                  <a:srgbClr val="CC00FF"/>
                </a:solidFill>
              </a:rPr>
              <a:t>Advisers: </a:t>
            </a:r>
            <a:r>
              <a:rPr lang="en-US" sz="2800" dirty="0" smtClean="0"/>
              <a:t>Daniel </a:t>
            </a:r>
            <a:r>
              <a:rPr lang="en-US" sz="2800" dirty="0" err="1" smtClean="0"/>
              <a:t>Myung</a:t>
            </a:r>
            <a:r>
              <a:rPr lang="en-US" sz="2800" dirty="0" smtClean="0"/>
              <a:t>, </a:t>
            </a:r>
            <a:r>
              <a:rPr lang="en-US" sz="2800" dirty="0" err="1" smtClean="0"/>
              <a:t>Gari</a:t>
            </a:r>
            <a:r>
              <a:rPr lang="en-US" sz="2800" dirty="0" smtClean="0"/>
              <a:t> Clifford</a:t>
            </a:r>
            <a:endParaRPr lang="en-US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Problem and Background</a:t>
            </a:r>
          </a:p>
          <a:p>
            <a:r>
              <a:rPr lang="en-US" dirty="0" smtClean="0"/>
              <a:t>Current Landscape</a:t>
            </a:r>
          </a:p>
          <a:p>
            <a:r>
              <a:rPr lang="en-US" dirty="0" smtClean="0"/>
              <a:t>ICT Solution</a:t>
            </a:r>
          </a:p>
          <a:p>
            <a:r>
              <a:rPr lang="en-US" dirty="0" smtClean="0"/>
              <a:t>Metrics </a:t>
            </a:r>
          </a:p>
          <a:p>
            <a:r>
              <a:rPr lang="en-US" dirty="0" smtClean="0"/>
              <a:t>Assessing Value and Sustainability</a:t>
            </a:r>
          </a:p>
          <a:p>
            <a:r>
              <a:rPr lang="en-US" dirty="0" smtClean="0"/>
              <a:t>Future Directions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Problem and Background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Cervical cancer is leading cause of cancer death among women in poor countries</a:t>
            </a:r>
          </a:p>
          <a:p>
            <a:r>
              <a:rPr lang="en-US" dirty="0" smtClean="0"/>
              <a:t>Annual pap smear proven effective for prevention done in developed countries not possible due to resource constraints</a:t>
            </a:r>
          </a:p>
          <a:p>
            <a:r>
              <a:rPr lang="en-US" dirty="0" smtClean="0"/>
              <a:t>Visual inspection (VIA) a good alternative but  quality assurance requires specialist input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Landscape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VIA with a low threshold for </a:t>
            </a:r>
            <a:r>
              <a:rPr lang="en-US" dirty="0" err="1" smtClean="0"/>
              <a:t>cryotherapy</a:t>
            </a:r>
            <a:r>
              <a:rPr lang="en-US" dirty="0" smtClean="0"/>
              <a:t>:   high false-positive rate</a:t>
            </a:r>
          </a:p>
          <a:p>
            <a:r>
              <a:rPr lang="en-US" dirty="0" smtClean="0"/>
              <a:t>False-positives require follow-up and unnecessarily consume an already-constrained health care manpower</a:t>
            </a:r>
          </a:p>
          <a:p>
            <a:r>
              <a:rPr lang="en-US" dirty="0" smtClean="0"/>
              <a:t>Impossible to scale unless real-time specialist support can be provided to minimize false-positives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ICT 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Cell phones to facilitate both real-time and store-and-forward medical consultation already established tool for delivering specialty care</a:t>
            </a:r>
          </a:p>
          <a:p>
            <a:r>
              <a:rPr lang="en-US" dirty="0" smtClean="0"/>
              <a:t>Agreement rate between face-to-face medical encounters and </a:t>
            </a:r>
            <a:r>
              <a:rPr lang="en-US" dirty="0" err="1" smtClean="0"/>
              <a:t>tele</a:t>
            </a:r>
            <a:r>
              <a:rPr lang="en-US" dirty="0" smtClean="0"/>
              <a:t>-clinicians can approach almost 95% (</a:t>
            </a:r>
            <a:r>
              <a:rPr lang="en-US" dirty="0" err="1" smtClean="0"/>
              <a:t>Whited</a:t>
            </a:r>
            <a:r>
              <a:rPr lang="en-US" dirty="0" smtClean="0"/>
              <a:t> </a:t>
            </a:r>
            <a:r>
              <a:rPr lang="en-US" i="1" dirty="0" smtClean="0"/>
              <a:t>et al</a:t>
            </a:r>
            <a:r>
              <a:rPr lang="en-US" dirty="0" smtClean="0"/>
              <a:t>., 2004)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ICT 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Goal is to develop an application that </a:t>
            </a:r>
          </a:p>
          <a:p>
            <a:pPr lvl="1"/>
            <a:r>
              <a:rPr lang="en-US" dirty="0" smtClean="0"/>
              <a:t>captures image</a:t>
            </a:r>
          </a:p>
          <a:p>
            <a:pPr lvl="1"/>
            <a:r>
              <a:rPr lang="en-US" dirty="0" smtClean="0"/>
              <a:t>resizes and transmits image to both a server and an off-site specialist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 Case Diagram</a:t>
            </a:r>
            <a:endParaRPr lang="en-US" dirty="0"/>
          </a:p>
        </p:txBody>
      </p:sp>
      <p:pic>
        <p:nvPicPr>
          <p:cNvPr id="1026" name="Picture 2" descr="C:\Users\Leo\Desktop\Use Cas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71600" y="1905000"/>
            <a:ext cx="6505575" cy="38155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Server-End </a:t>
            </a:r>
            <a:br>
              <a:rPr lang="en-US" dirty="0" smtClean="0"/>
            </a:br>
            <a:r>
              <a:rPr lang="en-US" dirty="0" smtClean="0"/>
              <a:t>Information 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Why </a:t>
            </a:r>
            <a:r>
              <a:rPr lang="en-US" dirty="0" smtClean="0"/>
              <a:t>can’t we just transmit directly to a specialist</a:t>
            </a:r>
            <a:r>
              <a:rPr lang="en-US" dirty="0" smtClean="0"/>
              <a:t>?</a:t>
            </a:r>
          </a:p>
          <a:p>
            <a:r>
              <a:rPr lang="en-US" dirty="0" smtClean="0"/>
              <a:t>Archival and information management in a server</a:t>
            </a:r>
            <a:endParaRPr lang="en-US" dirty="0" smtClean="0"/>
          </a:p>
          <a:p>
            <a:pPr lvl="1"/>
            <a:r>
              <a:rPr lang="en-US" dirty="0" smtClean="0"/>
              <a:t>Allow </a:t>
            </a:r>
            <a:r>
              <a:rPr lang="en-US" dirty="0" smtClean="0"/>
              <a:t>longitudinal care </a:t>
            </a:r>
          </a:p>
          <a:p>
            <a:pPr lvl="1"/>
            <a:r>
              <a:rPr lang="en-US" dirty="0" smtClean="0"/>
              <a:t>Quality assurance/Quality improvement</a:t>
            </a:r>
          </a:p>
          <a:p>
            <a:pPr lvl="1"/>
            <a:r>
              <a:rPr lang="en-US" dirty="0" smtClean="0"/>
              <a:t>Data mining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Web Interface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685800" y="2514600"/>
            <a:ext cx="7772400" cy="1470025"/>
          </a:xfrm>
        </p:spPr>
        <p:txBody>
          <a:bodyPr/>
          <a:lstStyle/>
          <a:p>
            <a:r>
              <a:rPr lang="en-US" dirty="0" smtClean="0"/>
              <a:t>Demonstration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Addressing Privacy Issue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Patients assigned a unique identifier</a:t>
            </a:r>
          </a:p>
          <a:p>
            <a:r>
              <a:rPr lang="en-US" dirty="0" smtClean="0"/>
              <a:t>Assignment only available at health center database</a:t>
            </a:r>
          </a:p>
          <a:p>
            <a:r>
              <a:rPr lang="en-US" dirty="0"/>
              <a:t>P</a:t>
            </a:r>
            <a:r>
              <a:rPr lang="en-US" dirty="0" smtClean="0"/>
              <a:t>atient ID transmitted with image and clinical information</a:t>
            </a:r>
          </a:p>
          <a:p>
            <a:r>
              <a:rPr lang="en-US" dirty="0" smtClean="0"/>
              <a:t>Only patient ID stored in cell phone and server</a:t>
            </a:r>
          </a:p>
          <a:p>
            <a:r>
              <a:rPr lang="en-US" dirty="0" smtClean="0"/>
              <a:t>Patients referred to Lusaka will be accompanied by a letter with their patient ID number  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Quality Assurance</a:t>
            </a:r>
            <a:br>
              <a:rPr lang="en-US" dirty="0" smtClean="0"/>
            </a:br>
            <a:r>
              <a:rPr lang="en-US" dirty="0" smtClean="0"/>
              <a:t>Quality Improvement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Process Metrics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No. of images that did not go through </a:t>
            </a:r>
          </a:p>
          <a:p>
            <a:r>
              <a:rPr lang="en-US" dirty="0" smtClean="0"/>
              <a:t>No. of suboptimal images requiring re-taking or re-sending</a:t>
            </a:r>
          </a:p>
          <a:p>
            <a:r>
              <a:rPr lang="en-US" dirty="0" smtClean="0"/>
              <a:t>Response time of on-call doctor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Outcome Metrics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smtClean="0"/>
              <a:t>No. of images sent per week needing specialist input</a:t>
            </a:r>
          </a:p>
          <a:p>
            <a:r>
              <a:rPr lang="en-US" dirty="0" smtClean="0"/>
              <a:t>No. of misdiagnosis after regular QA/QI </a:t>
            </a:r>
            <a:r>
              <a:rPr lang="en-US" dirty="0" smtClean="0"/>
              <a:t>review</a:t>
            </a:r>
          </a:p>
          <a:p>
            <a:pPr>
              <a:buNone/>
            </a:pPr>
            <a:r>
              <a:rPr lang="en-US" dirty="0" smtClean="0"/>
              <a:t>Before </a:t>
            </a:r>
            <a:r>
              <a:rPr lang="en-US" dirty="0" smtClean="0"/>
              <a:t>and after roll-out of ICT </a:t>
            </a:r>
            <a:r>
              <a:rPr lang="en-US" dirty="0" smtClean="0"/>
              <a:t>solution:</a:t>
            </a:r>
            <a:endParaRPr lang="en-US" dirty="0" smtClean="0"/>
          </a:p>
          <a:p>
            <a:r>
              <a:rPr lang="en-US" dirty="0" smtClean="0"/>
              <a:t>I</a:t>
            </a:r>
            <a:r>
              <a:rPr lang="en-US" dirty="0" smtClean="0"/>
              <a:t>ncidence of cervical cancer</a:t>
            </a:r>
          </a:p>
          <a:p>
            <a:r>
              <a:rPr lang="en-US" dirty="0" smtClean="0"/>
              <a:t>Death rate from cervical cancer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Insuring Sustainability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Demonstrating </a:t>
            </a:r>
            <a:r>
              <a:rPr lang="en-US" dirty="0"/>
              <a:t>value </a:t>
            </a:r>
            <a:r>
              <a:rPr lang="en-US" dirty="0" smtClean="0"/>
              <a:t>is </a:t>
            </a:r>
            <a:r>
              <a:rPr lang="en-US" dirty="0"/>
              <a:t>key in order to insure </a:t>
            </a:r>
            <a:r>
              <a:rPr lang="en-US" dirty="0" smtClean="0"/>
              <a:t>sustainability</a:t>
            </a:r>
          </a:p>
          <a:p>
            <a:r>
              <a:rPr lang="en-US" dirty="0" smtClean="0"/>
              <a:t>Even more important for ICT4D projects given limited resources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Insuring Sustainability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Cost-effectiveness analysis </a:t>
            </a:r>
          </a:p>
          <a:p>
            <a:pPr lvl="1"/>
            <a:r>
              <a:rPr lang="en-US" dirty="0" smtClean="0"/>
              <a:t>Outcomes tracking (How many cervical cancers are prevented? How many lives saved?)</a:t>
            </a:r>
          </a:p>
          <a:p>
            <a:pPr lvl="1"/>
            <a:r>
              <a:rPr lang="en-US" dirty="0" smtClean="0"/>
              <a:t>Cost information (labor, ICT)</a:t>
            </a:r>
          </a:p>
          <a:p>
            <a:pPr lvl="1"/>
            <a:r>
              <a:rPr lang="en-US" dirty="0" smtClean="0"/>
              <a:t>Calculation of cost per year of life saved</a:t>
            </a:r>
          </a:p>
          <a:p>
            <a:r>
              <a:rPr lang="en-US" dirty="0" smtClean="0"/>
              <a:t>These analyses </a:t>
            </a:r>
            <a:r>
              <a:rPr lang="en-US" dirty="0"/>
              <a:t>can provide guidance for the global community by identifying health investments that are of the highest priority and </a:t>
            </a:r>
            <a:r>
              <a:rPr lang="en-US" dirty="0" smtClean="0"/>
              <a:t>are most cost-efficient.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374</Words>
  <Application>Microsoft Office PowerPoint</Application>
  <PresentationFormat>On-screen Show (4:3)</PresentationFormat>
  <Paragraphs>61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Use of Mobile Device to Facilitate Cervical Cancer Screening in Zambia</vt:lpstr>
      <vt:lpstr>Outline</vt:lpstr>
      <vt:lpstr>The Problem and Background</vt:lpstr>
      <vt:lpstr>Current Landscape</vt:lpstr>
      <vt:lpstr>ICT Solution</vt:lpstr>
      <vt:lpstr>ICT Solution</vt:lpstr>
      <vt:lpstr>Use Case Diagram</vt:lpstr>
      <vt:lpstr>Server-End  Information Management</vt:lpstr>
      <vt:lpstr>Web Interface</vt:lpstr>
      <vt:lpstr>Demonstration</vt:lpstr>
      <vt:lpstr>Addressing Privacy Issue</vt:lpstr>
      <vt:lpstr>Quality Assurance Quality Improvement</vt:lpstr>
      <vt:lpstr>Insuring Sustainability</vt:lpstr>
      <vt:lpstr>Insuring Sustainability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Use of Mobile Device to Facilitate Cervical Cancer Screening in Zambia</dc:title>
  <dc:creator>Leo</dc:creator>
  <cp:lastModifiedBy>Leo</cp:lastModifiedBy>
  <cp:revision>5</cp:revision>
  <dcterms:created xsi:type="dcterms:W3CDTF">2008-04-15T00:30:21Z</dcterms:created>
  <dcterms:modified xsi:type="dcterms:W3CDTF">2008-05-04T02:38:36Z</dcterms:modified>
</cp:coreProperties>
</file>