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4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020FD-193D-4F61-B688-AABD60C2A7AA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CF4F93-7E1C-425F-8CD6-701EFD3F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use of expensive technology should be justified by value, not by </a:t>
            </a:r>
            <a:r>
              <a: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its ingenious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design and demonstration of its feasibility.  It has to facilitate the most cost-effective way of achieving the desired outcomes and the delivery of the best return-on-investment.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CF4F93-7E1C-425F-8CD6-701EFD3F94A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7030A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BE60A-1EE2-415F-BF86-E88102E06FD7}" type="datetimeFigureOut">
              <a:rPr lang="en-US" smtClean="0"/>
              <a:pPr/>
              <a:t>4/14/2008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Use of Mobile Device to Facilitate Cervical Cancer Screening in Zambia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Andres </a:t>
            </a:r>
            <a:r>
              <a:rPr lang="en-US" dirty="0" err="1" smtClean="0"/>
              <a:t>Monroy</a:t>
            </a:r>
            <a:r>
              <a:rPr lang="en-US" dirty="0" smtClean="0"/>
              <a:t>-Hernandez</a:t>
            </a:r>
          </a:p>
          <a:p>
            <a:r>
              <a:rPr lang="en-US" dirty="0" smtClean="0"/>
              <a:t>Leo Anthony </a:t>
            </a:r>
            <a:r>
              <a:rPr lang="en-US" dirty="0" err="1" smtClean="0"/>
              <a:t>Celi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Needs 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Telephone conference with doctors from Center for Infectious Disease Research In Zambia (CIDRZ)</a:t>
            </a:r>
          </a:p>
          <a:p>
            <a:pPr lvl="1"/>
            <a:r>
              <a:rPr lang="en-US" dirty="0" err="1" smtClean="0"/>
              <a:t>Granularization</a:t>
            </a:r>
            <a:r>
              <a:rPr lang="en-US" dirty="0" smtClean="0"/>
              <a:t> of user requirements</a:t>
            </a:r>
          </a:p>
          <a:p>
            <a:pPr lvl="1"/>
            <a:r>
              <a:rPr lang="en-US" dirty="0" smtClean="0"/>
              <a:t>Workflow re-design</a:t>
            </a:r>
          </a:p>
          <a:p>
            <a:pPr lvl="1"/>
            <a:r>
              <a:rPr lang="en-US" dirty="0" smtClean="0"/>
              <a:t>Implementation planning (i.e. pilot -&gt; roll-out)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Needs 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Survey of GPRS and internet service providers in Zambia</a:t>
            </a:r>
          </a:p>
          <a:p>
            <a:pPr lvl="1"/>
            <a:r>
              <a:rPr lang="en-US" dirty="0" smtClean="0"/>
              <a:t>Connectivity</a:t>
            </a:r>
          </a:p>
          <a:p>
            <a:pPr lvl="1"/>
            <a:r>
              <a:rPr lang="en-US" dirty="0" smtClean="0"/>
              <a:t>Cost</a:t>
            </a:r>
          </a:p>
          <a:p>
            <a:r>
              <a:rPr lang="en-US" dirty="0" smtClean="0"/>
              <a:t>Risk assessment</a:t>
            </a:r>
          </a:p>
          <a:p>
            <a:pPr lvl="1"/>
            <a:r>
              <a:rPr lang="en-US" dirty="0" smtClean="0"/>
              <a:t>Operational/technical</a:t>
            </a:r>
          </a:p>
          <a:p>
            <a:pPr lvl="1"/>
            <a:r>
              <a:rPr lang="en-US" dirty="0" smtClean="0"/>
              <a:t>Financial</a:t>
            </a:r>
          </a:p>
          <a:p>
            <a:pPr lvl="1"/>
            <a:r>
              <a:rPr lang="en-US" dirty="0" smtClean="0"/>
              <a:t>Organizational</a:t>
            </a:r>
          </a:p>
          <a:p>
            <a:pPr lvl="1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Case Diagram</a:t>
            </a:r>
            <a:endParaRPr lang="en-US" dirty="0"/>
          </a:p>
        </p:txBody>
      </p:sp>
      <p:pic>
        <p:nvPicPr>
          <p:cNvPr id="1026" name="Picture 2" descr="C:\Users\Leo\Desktop\Use Cas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905000"/>
            <a:ext cx="6505575" cy="38155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Client-End Application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1447800"/>
            <a:ext cx="4040188" cy="46783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Date and time stamp</a:t>
            </a:r>
          </a:p>
          <a:p>
            <a:r>
              <a:rPr lang="en-US" dirty="0" smtClean="0"/>
              <a:t>Patient ID</a:t>
            </a:r>
          </a:p>
          <a:p>
            <a:r>
              <a:rPr lang="en-US" dirty="0" smtClean="0"/>
              <a:t>Clinic </a:t>
            </a:r>
          </a:p>
          <a:p>
            <a:r>
              <a:rPr lang="en-US" dirty="0" smtClean="0"/>
              <a:t>Practitioner ID</a:t>
            </a:r>
          </a:p>
          <a:p>
            <a:r>
              <a:rPr lang="en-US" dirty="0" smtClean="0"/>
              <a:t>Age</a:t>
            </a:r>
          </a:p>
          <a:p>
            <a:r>
              <a:rPr lang="en-US" dirty="0" smtClean="0"/>
              <a:t>Year of last screening</a:t>
            </a:r>
          </a:p>
          <a:p>
            <a:r>
              <a:rPr lang="en-US" dirty="0" smtClean="0"/>
              <a:t>HIV status</a:t>
            </a:r>
          </a:p>
          <a:p>
            <a:r>
              <a:rPr lang="en-US" dirty="0" smtClean="0"/>
              <a:t>ARV status</a:t>
            </a:r>
          </a:p>
          <a:p>
            <a:r>
              <a:rPr lang="en-US" dirty="0" smtClean="0"/>
              <a:t>CD4 count</a:t>
            </a:r>
          </a:p>
          <a:p>
            <a:r>
              <a:rPr lang="en-US" dirty="0" smtClean="0"/>
              <a:t>GYN history</a:t>
            </a:r>
          </a:p>
          <a:p>
            <a:pPr lvl="1"/>
            <a:r>
              <a:rPr lang="en-US" dirty="0" smtClean="0"/>
              <a:t>Previous cervical lesion</a:t>
            </a:r>
          </a:p>
          <a:p>
            <a:pPr lvl="1"/>
            <a:r>
              <a:rPr lang="en-US" dirty="0" smtClean="0"/>
              <a:t>Previous treatment</a:t>
            </a:r>
            <a:endParaRPr lang="en-US" dirty="0"/>
          </a:p>
        </p:txBody>
      </p:sp>
      <p:pic>
        <p:nvPicPr>
          <p:cNvPr id="9" name="Content Placeholder 8" descr="Cervix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105400" y="1828800"/>
            <a:ext cx="3070860" cy="38862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1470025"/>
          </a:xfrm>
        </p:spPr>
        <p:txBody>
          <a:bodyPr/>
          <a:lstStyle/>
          <a:p>
            <a:r>
              <a:rPr lang="en-US" dirty="0" smtClean="0"/>
              <a:t>Demonstration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Addressing Privacy Issue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Patients assigned a unique identifier</a:t>
            </a:r>
          </a:p>
          <a:p>
            <a:r>
              <a:rPr lang="en-US" dirty="0" smtClean="0"/>
              <a:t>Assignment only available at health center database</a:t>
            </a:r>
          </a:p>
          <a:p>
            <a:r>
              <a:rPr lang="en-US" dirty="0"/>
              <a:t>P</a:t>
            </a:r>
            <a:r>
              <a:rPr lang="en-US" dirty="0" smtClean="0"/>
              <a:t>atient ID transmitted with image and clinical information</a:t>
            </a:r>
          </a:p>
          <a:p>
            <a:r>
              <a:rPr lang="en-US" dirty="0" smtClean="0"/>
              <a:t>Only patient ID stored in cell phone and server</a:t>
            </a:r>
          </a:p>
          <a:p>
            <a:r>
              <a:rPr lang="en-US" dirty="0" smtClean="0"/>
              <a:t>Patients referred to Lusaka will be accompanied by a letter with their patient ID number 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Quality Assurance</a:t>
            </a:r>
            <a:br>
              <a:rPr lang="en-US" dirty="0" smtClean="0"/>
            </a:br>
            <a:r>
              <a:rPr lang="en-US" dirty="0" smtClean="0"/>
              <a:t>Quality Improvement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 Metrics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No. of images that did not go through </a:t>
            </a:r>
          </a:p>
          <a:p>
            <a:r>
              <a:rPr lang="en-US" dirty="0" smtClean="0"/>
              <a:t>No. of suboptimal images requiring re-taking or re-sending</a:t>
            </a:r>
          </a:p>
          <a:p>
            <a:r>
              <a:rPr lang="en-US" dirty="0" smtClean="0"/>
              <a:t>Response time of on-call doctor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Outcome Metrics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No. of images sent per week needing specialist input</a:t>
            </a:r>
          </a:p>
          <a:p>
            <a:r>
              <a:rPr lang="en-US" dirty="0" smtClean="0"/>
              <a:t>No. of misdiagnosis after regular QA/QI review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Insuring Sustainability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Demonstrating </a:t>
            </a:r>
            <a:r>
              <a:rPr lang="en-US" dirty="0"/>
              <a:t>value </a:t>
            </a:r>
            <a:r>
              <a:rPr lang="en-US" dirty="0" smtClean="0"/>
              <a:t>is </a:t>
            </a:r>
            <a:r>
              <a:rPr lang="en-US" dirty="0"/>
              <a:t>key in order to insure </a:t>
            </a:r>
            <a:r>
              <a:rPr lang="en-US" dirty="0" smtClean="0"/>
              <a:t>sustainability</a:t>
            </a:r>
          </a:p>
          <a:p>
            <a:r>
              <a:rPr lang="en-US" dirty="0" smtClean="0"/>
              <a:t>Even more important for ICT4D projects given limited resources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Insuring Sustainability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Cost-effectiveness analysis using mathematical modeling</a:t>
            </a:r>
          </a:p>
          <a:p>
            <a:pPr lvl="1"/>
            <a:r>
              <a:rPr lang="en-US" dirty="0" smtClean="0"/>
              <a:t>Meticulous tracking of outcome metrics</a:t>
            </a:r>
          </a:p>
          <a:p>
            <a:pPr lvl="1"/>
            <a:r>
              <a:rPr lang="en-US" dirty="0" smtClean="0"/>
              <a:t>Cost information including additional cost of technology</a:t>
            </a:r>
          </a:p>
          <a:p>
            <a:pPr lvl="1"/>
            <a:r>
              <a:rPr lang="en-US" dirty="0" smtClean="0"/>
              <a:t>Calculation of cost per year of life saved</a:t>
            </a:r>
          </a:p>
          <a:p>
            <a:pPr lvl="1"/>
            <a:r>
              <a:rPr lang="en-US" dirty="0" smtClean="0"/>
              <a:t>Compare against per capita GDP</a:t>
            </a:r>
          </a:p>
          <a:p>
            <a:r>
              <a:rPr lang="en-US" dirty="0" smtClean="0"/>
              <a:t>These analyses </a:t>
            </a:r>
            <a:r>
              <a:rPr lang="en-US" dirty="0"/>
              <a:t>can provide guidance for the global community by identifying health investments that are of the highest priority and </a:t>
            </a:r>
            <a:r>
              <a:rPr lang="en-US" dirty="0" smtClean="0"/>
              <a:t>are most cost-efficient.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Server-End Application using LAMP</a:t>
            </a:r>
          </a:p>
          <a:p>
            <a:r>
              <a:rPr lang="en-US" smtClean="0"/>
              <a:t>Web interface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266</Words>
  <Application>Microsoft Office PowerPoint</Application>
  <PresentationFormat>On-screen Show (4:3)</PresentationFormat>
  <Paragraphs>60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Use of Mobile Device to Facilitate Cervical Cancer Screening in Zambia</vt:lpstr>
      <vt:lpstr>Needs Assessment</vt:lpstr>
      <vt:lpstr>Needs Assessment</vt:lpstr>
      <vt:lpstr>Use Case Diagram</vt:lpstr>
      <vt:lpstr>Client-End Application</vt:lpstr>
      <vt:lpstr>Demonstration</vt:lpstr>
      <vt:lpstr>Addressing Privacy Issue</vt:lpstr>
      <vt:lpstr>Quality Assurance Quality Improvement</vt:lpstr>
      <vt:lpstr>Insuring Sustainability</vt:lpstr>
      <vt:lpstr>Insuring Sustainability</vt:lpstr>
      <vt:lpstr>Next Step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of Mobile Device to Facilitate Cervical Cancer Screening in Zambia</dc:title>
  <dc:creator>Leo</dc:creator>
  <cp:lastModifiedBy>Leo</cp:lastModifiedBy>
  <cp:revision>2</cp:revision>
  <dcterms:created xsi:type="dcterms:W3CDTF">2008-04-15T00:30:21Z</dcterms:created>
  <dcterms:modified xsi:type="dcterms:W3CDTF">2008-04-15T01:34:09Z</dcterms:modified>
</cp:coreProperties>
</file>