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BD3A31F-85F2-4F42-9A9A-6033D030303A}">
  <a:tblStyle styleId="{2BD3A31F-85F2-4F42-9A9A-6033D030303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0b555b5cc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10b555b5cc8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0b75f095e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0b75f095e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0b75f095e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0b75f095e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0b75f095e4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0b75f095e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0b75f095e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0b75f095e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0b89652d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0b89652d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0b8a85e5f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0b8a85e5f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0b8a85e5f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0b8a85e5f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0b75f095e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0b75f095e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0b75f095e4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0b75f095e4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0b75f095e4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0b75f095e4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0a5bd34c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0a5bd34c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AutoNum type="romanUcPeriod"/>
            </a:pPr>
            <a:r>
              <a:rPr b="1" lang="en" sz="1400">
                <a:solidFill>
                  <a:schemeClr val="dk1"/>
                </a:solidFill>
                <a:latin typeface="Calibri"/>
                <a:ea typeface="Calibri"/>
                <a:cs typeface="Calibri"/>
                <a:sym typeface="Calibri"/>
              </a:rPr>
              <a:t>Welcome &amp; overview (Suzy)</a:t>
            </a:r>
            <a:endParaRPr b="1" sz="14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AutoNum type="romanUcPeriod"/>
            </a:pPr>
            <a:r>
              <a:rPr b="1" lang="en" sz="1400">
                <a:solidFill>
                  <a:schemeClr val="dk1"/>
                </a:solidFill>
                <a:latin typeface="Calibri"/>
                <a:ea typeface="Calibri"/>
                <a:cs typeface="Calibri"/>
                <a:sym typeface="Calibri"/>
              </a:rPr>
              <a:t>Covid updates (Suzanne, Ian, Cecilia &amp; Shawn)</a:t>
            </a:r>
            <a:endParaRPr b="1" sz="1400">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AutoNum type="alphaUcPeriod"/>
            </a:pPr>
            <a:r>
              <a:rPr lang="en" sz="1400">
                <a:solidFill>
                  <a:schemeClr val="dk1"/>
                </a:solidFill>
                <a:latin typeface="Calibri"/>
                <a:ea typeface="Calibri"/>
                <a:cs typeface="Calibri"/>
                <a:sym typeface="Calibri"/>
              </a:rPr>
              <a:t>Overall context</a:t>
            </a:r>
            <a:endParaRPr sz="1400">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AutoNum type="alphaUcPeriod"/>
            </a:pPr>
            <a:r>
              <a:rPr lang="en" sz="1400">
                <a:solidFill>
                  <a:schemeClr val="dk1"/>
                </a:solidFill>
                <a:latin typeface="Calibri"/>
                <a:ea typeface="Calibri"/>
                <a:cs typeface="Calibri"/>
                <a:sym typeface="Calibri"/>
              </a:rPr>
              <a:t>MIT case update</a:t>
            </a:r>
            <a:r>
              <a:rPr lang="en" sz="1400">
                <a:solidFill>
                  <a:schemeClr val="dk1"/>
                </a:solidFill>
                <a:latin typeface="Calibri"/>
                <a:ea typeface="Calibri"/>
                <a:cs typeface="Calibri"/>
                <a:sym typeface="Calibri"/>
              </a:rPr>
              <a:t> / Dashboard update</a:t>
            </a:r>
            <a:endParaRPr sz="1400">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AutoNum type="alphaUcPeriod"/>
            </a:pPr>
            <a:r>
              <a:rPr lang="en" sz="1400">
                <a:solidFill>
                  <a:schemeClr val="dk1"/>
                </a:solidFill>
                <a:latin typeface="Calibri"/>
                <a:ea typeface="Calibri"/>
                <a:cs typeface="Calibri"/>
                <a:sym typeface="Calibri"/>
              </a:rPr>
              <a:t>What new CDC guidance on isolating means for MIT</a:t>
            </a:r>
            <a:endParaRPr sz="1400">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AutoNum type="alphaUcPeriod"/>
            </a:pPr>
            <a:r>
              <a:rPr lang="en" sz="1400">
                <a:solidFill>
                  <a:schemeClr val="dk1"/>
                </a:solidFill>
                <a:latin typeface="Calibri"/>
                <a:ea typeface="Calibri"/>
                <a:cs typeface="Calibri"/>
                <a:sym typeface="Calibri"/>
              </a:rPr>
              <a:t>Changes to automated messages</a:t>
            </a:r>
            <a:endParaRPr sz="1400">
              <a:solidFill>
                <a:schemeClr val="dk1"/>
              </a:solidFill>
              <a:latin typeface="Calibri"/>
              <a:ea typeface="Calibri"/>
              <a:cs typeface="Calibri"/>
              <a:sym typeface="Calibri"/>
            </a:endParaRPr>
          </a:p>
          <a:p>
            <a:pPr indent="-317500" lvl="2" marL="1371600" rtl="0" algn="l">
              <a:lnSpc>
                <a:spcPct val="115000"/>
              </a:lnSpc>
              <a:spcBef>
                <a:spcPts val="0"/>
              </a:spcBef>
              <a:spcAft>
                <a:spcPts val="0"/>
              </a:spcAft>
              <a:buClr>
                <a:schemeClr val="dk1"/>
              </a:buClr>
              <a:buSzPts val="1400"/>
              <a:buAutoNum type="arabicPeriod"/>
            </a:pPr>
            <a:r>
              <a:rPr lang="en" sz="1400">
                <a:solidFill>
                  <a:schemeClr val="dk1"/>
                </a:solidFill>
                <a:latin typeface="Calibri"/>
                <a:ea typeface="Calibri"/>
                <a:cs typeface="Calibri"/>
                <a:sym typeface="Calibri"/>
              </a:rPr>
              <a:t>Sample messages received when entering and clearing isolation </a:t>
            </a:r>
            <a:endParaRPr sz="1400">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AutoNum type="alphaUcPeriod"/>
            </a:pPr>
            <a:r>
              <a:rPr lang="en" sz="1400">
                <a:solidFill>
                  <a:schemeClr val="dk1"/>
                </a:solidFill>
                <a:latin typeface="Calibri"/>
                <a:ea typeface="Calibri"/>
                <a:cs typeface="Calibri"/>
                <a:sym typeface="Calibri"/>
              </a:rPr>
              <a:t>Clarification on “Quiet period”</a:t>
            </a:r>
            <a:endParaRPr sz="14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AutoNum type="romanUcPeriod"/>
            </a:pPr>
            <a:r>
              <a:rPr b="1" lang="en" sz="1400">
                <a:solidFill>
                  <a:schemeClr val="dk1"/>
                </a:solidFill>
                <a:latin typeface="Calibri"/>
                <a:ea typeface="Calibri"/>
                <a:cs typeface="Calibri"/>
                <a:sym typeface="Calibri"/>
              </a:rPr>
              <a:t>DSL updates</a:t>
            </a:r>
            <a:endParaRPr b="1" sz="1400">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AutoNum type="alphaUcPeriod"/>
            </a:pPr>
            <a:r>
              <a:rPr lang="en" sz="1400">
                <a:solidFill>
                  <a:schemeClr val="dk1"/>
                </a:solidFill>
                <a:latin typeface="Calibri"/>
                <a:ea typeface="Calibri"/>
                <a:cs typeface="Calibri"/>
                <a:sym typeface="Calibri"/>
              </a:rPr>
              <a:t>Isolation support (David Randall, Kate &amp; Judy)</a:t>
            </a:r>
            <a:endParaRPr sz="1400">
              <a:solidFill>
                <a:schemeClr val="dk1"/>
              </a:solidFill>
              <a:latin typeface="Calibri"/>
              <a:ea typeface="Calibri"/>
              <a:cs typeface="Calibri"/>
              <a:sym typeface="Calibri"/>
            </a:endParaRPr>
          </a:p>
          <a:p>
            <a:pPr indent="-317500" lvl="2" marL="1371600" rtl="0" algn="l">
              <a:lnSpc>
                <a:spcPct val="115000"/>
              </a:lnSpc>
              <a:spcBef>
                <a:spcPts val="0"/>
              </a:spcBef>
              <a:spcAft>
                <a:spcPts val="0"/>
              </a:spcAft>
              <a:buClr>
                <a:schemeClr val="dk1"/>
              </a:buClr>
              <a:buSzPts val="1400"/>
              <a:buAutoNum type="arabicPeriod"/>
            </a:pPr>
            <a:r>
              <a:rPr lang="en" sz="1400">
                <a:solidFill>
                  <a:schemeClr val="dk1"/>
                </a:solidFill>
                <a:latin typeface="Calibri"/>
                <a:ea typeface="Calibri"/>
                <a:cs typeface="Calibri"/>
                <a:sym typeface="Calibri"/>
              </a:rPr>
              <a:t>House notifications</a:t>
            </a:r>
            <a:endParaRPr sz="1400">
              <a:solidFill>
                <a:schemeClr val="dk1"/>
              </a:solidFill>
              <a:latin typeface="Calibri"/>
              <a:ea typeface="Calibri"/>
              <a:cs typeface="Calibri"/>
              <a:sym typeface="Calibri"/>
            </a:endParaRPr>
          </a:p>
          <a:p>
            <a:pPr indent="-317500" lvl="2" marL="1371600" rtl="0" algn="l">
              <a:lnSpc>
                <a:spcPct val="115000"/>
              </a:lnSpc>
              <a:spcBef>
                <a:spcPts val="0"/>
              </a:spcBef>
              <a:spcAft>
                <a:spcPts val="0"/>
              </a:spcAft>
              <a:buClr>
                <a:schemeClr val="dk1"/>
              </a:buClr>
              <a:buSzPts val="1400"/>
              <a:buAutoNum type="arabicPeriod"/>
            </a:pPr>
            <a:r>
              <a:rPr lang="en" sz="1400">
                <a:solidFill>
                  <a:schemeClr val="dk1"/>
                </a:solidFill>
                <a:latin typeface="Calibri"/>
                <a:ea typeface="Calibri"/>
                <a:cs typeface="Calibri"/>
                <a:sym typeface="Calibri"/>
              </a:rPr>
              <a:t>Support services</a:t>
            </a:r>
            <a:endParaRPr sz="1400">
              <a:solidFill>
                <a:schemeClr val="dk1"/>
              </a:solidFill>
              <a:latin typeface="Calibri"/>
              <a:ea typeface="Calibri"/>
              <a:cs typeface="Calibri"/>
              <a:sym typeface="Calibri"/>
            </a:endParaRPr>
          </a:p>
          <a:p>
            <a:pPr indent="-317500" lvl="2" marL="1371600" rtl="0" algn="l">
              <a:lnSpc>
                <a:spcPct val="115000"/>
              </a:lnSpc>
              <a:spcBef>
                <a:spcPts val="0"/>
              </a:spcBef>
              <a:spcAft>
                <a:spcPts val="0"/>
              </a:spcAft>
              <a:buClr>
                <a:schemeClr val="dk1"/>
              </a:buClr>
              <a:buSzPts val="1400"/>
              <a:buAutoNum type="arabicPeriod"/>
            </a:pPr>
            <a:r>
              <a:rPr lang="en" sz="1400">
                <a:solidFill>
                  <a:schemeClr val="dk1"/>
                </a:solidFill>
                <a:latin typeface="Calibri"/>
                <a:ea typeface="Calibri"/>
                <a:cs typeface="Calibri"/>
                <a:sym typeface="Calibri"/>
              </a:rPr>
              <a:t>Roommates (e.g., antigen tests management tool)</a:t>
            </a:r>
            <a:endParaRPr sz="1400">
              <a:solidFill>
                <a:schemeClr val="dk1"/>
              </a:solidFill>
              <a:latin typeface="Calibri"/>
              <a:ea typeface="Calibri"/>
              <a:cs typeface="Calibri"/>
              <a:sym typeface="Calibri"/>
            </a:endParaRPr>
          </a:p>
          <a:p>
            <a:pPr indent="-317500" lvl="2" marL="1371600" rtl="0" algn="l">
              <a:lnSpc>
                <a:spcPct val="115000"/>
              </a:lnSpc>
              <a:spcBef>
                <a:spcPts val="0"/>
              </a:spcBef>
              <a:spcAft>
                <a:spcPts val="0"/>
              </a:spcAft>
              <a:buClr>
                <a:schemeClr val="dk1"/>
              </a:buClr>
              <a:buSzPts val="1400"/>
              <a:buAutoNum type="arabicPeriod"/>
            </a:pPr>
            <a:r>
              <a:rPr lang="en" sz="1400">
                <a:solidFill>
                  <a:schemeClr val="dk1"/>
                </a:solidFill>
                <a:latin typeface="Calibri"/>
                <a:ea typeface="Calibri"/>
                <a:cs typeface="Calibri"/>
                <a:sym typeface="Calibri"/>
              </a:rPr>
              <a:t>Grads</a:t>
            </a:r>
            <a:endParaRPr sz="1400">
              <a:solidFill>
                <a:schemeClr val="dk1"/>
              </a:solidFill>
              <a:latin typeface="Calibri"/>
              <a:ea typeface="Calibri"/>
              <a:cs typeface="Calibri"/>
              <a:sym typeface="Calibri"/>
            </a:endParaRPr>
          </a:p>
          <a:p>
            <a:pPr indent="-317500" lvl="2" marL="1371600" rtl="0" algn="l">
              <a:lnSpc>
                <a:spcPct val="115000"/>
              </a:lnSpc>
              <a:spcBef>
                <a:spcPts val="0"/>
              </a:spcBef>
              <a:spcAft>
                <a:spcPts val="0"/>
              </a:spcAft>
              <a:buClr>
                <a:schemeClr val="dk1"/>
              </a:buClr>
              <a:buSzPts val="1400"/>
              <a:buAutoNum type="arabicPeriod"/>
            </a:pPr>
            <a:r>
              <a:rPr lang="en" sz="1400">
                <a:solidFill>
                  <a:schemeClr val="dk1"/>
                </a:solidFill>
                <a:latin typeface="Calibri"/>
                <a:ea typeface="Calibri"/>
                <a:cs typeface="Calibri"/>
                <a:sym typeface="Calibri"/>
              </a:rPr>
              <a:t>GRA &amp; AD role</a:t>
            </a:r>
            <a:endParaRPr sz="1400">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AutoNum type="alphaUcPeriod"/>
            </a:pPr>
            <a:r>
              <a:rPr lang="en" sz="1400">
                <a:solidFill>
                  <a:schemeClr val="dk1"/>
                </a:solidFill>
                <a:latin typeface="Calibri"/>
                <a:ea typeface="Calibri"/>
                <a:cs typeface="Calibri"/>
                <a:sym typeface="Calibri"/>
              </a:rPr>
              <a:t>House management (David Friedrich)</a:t>
            </a:r>
            <a:endParaRPr sz="1400">
              <a:solidFill>
                <a:schemeClr val="dk1"/>
              </a:solidFill>
              <a:latin typeface="Calibri"/>
              <a:ea typeface="Calibri"/>
              <a:cs typeface="Calibri"/>
              <a:sym typeface="Calibri"/>
            </a:endParaRPr>
          </a:p>
          <a:p>
            <a:pPr indent="-317500" lvl="2" marL="1371600" rtl="0" algn="l">
              <a:lnSpc>
                <a:spcPct val="115000"/>
              </a:lnSpc>
              <a:spcBef>
                <a:spcPts val="0"/>
              </a:spcBef>
              <a:spcAft>
                <a:spcPts val="0"/>
              </a:spcAft>
              <a:buClr>
                <a:schemeClr val="dk1"/>
              </a:buClr>
              <a:buSzPts val="1400"/>
              <a:buAutoNum type="arabicPeriod"/>
            </a:pPr>
            <a:r>
              <a:rPr lang="en" sz="1400">
                <a:solidFill>
                  <a:schemeClr val="dk1"/>
                </a:solidFill>
                <a:latin typeface="Calibri"/>
                <a:ea typeface="Calibri"/>
                <a:cs typeface="Calibri"/>
                <a:sym typeface="Calibri"/>
              </a:rPr>
              <a:t>Bathroom use</a:t>
            </a:r>
            <a:endParaRPr sz="1400">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AutoNum type="alphaUcPeriod"/>
            </a:pPr>
            <a:r>
              <a:rPr lang="en" sz="1400">
                <a:solidFill>
                  <a:schemeClr val="dk1"/>
                </a:solidFill>
                <a:latin typeface="Calibri"/>
                <a:ea typeface="Calibri"/>
                <a:cs typeface="Calibri"/>
                <a:sym typeface="Calibri"/>
              </a:rPr>
              <a:t>Food service (Mark)</a:t>
            </a:r>
            <a:endParaRPr sz="1400">
              <a:solidFill>
                <a:schemeClr val="dk1"/>
              </a:solidFill>
              <a:latin typeface="Calibri"/>
              <a:ea typeface="Calibri"/>
              <a:cs typeface="Calibri"/>
              <a:sym typeface="Calibri"/>
            </a:endParaRPr>
          </a:p>
          <a:p>
            <a:pPr indent="-317500" lvl="2" marL="1371600" rtl="0" algn="l">
              <a:lnSpc>
                <a:spcPct val="115000"/>
              </a:lnSpc>
              <a:spcBef>
                <a:spcPts val="0"/>
              </a:spcBef>
              <a:spcAft>
                <a:spcPts val="0"/>
              </a:spcAft>
              <a:buClr>
                <a:schemeClr val="dk1"/>
              </a:buClr>
              <a:buSzPts val="1400"/>
              <a:buAutoNum type="arabicPeriod"/>
            </a:pPr>
            <a:r>
              <a:rPr lang="en" sz="1400">
                <a:solidFill>
                  <a:schemeClr val="dk1"/>
                </a:solidFill>
                <a:latin typeface="Calibri"/>
                <a:ea typeface="Calibri"/>
                <a:cs typeface="Calibri"/>
                <a:sym typeface="Calibri"/>
              </a:rPr>
              <a:t>No food/drink at campus events; grab &amp; go ok for small house events</a:t>
            </a:r>
            <a:endParaRPr sz="1400">
              <a:solidFill>
                <a:schemeClr val="dk1"/>
              </a:solidFill>
              <a:latin typeface="Calibri"/>
              <a:ea typeface="Calibri"/>
              <a:cs typeface="Calibri"/>
              <a:sym typeface="Calibri"/>
            </a:endParaRPr>
          </a:p>
          <a:p>
            <a:pPr indent="-317500" lvl="2" marL="1371600" rtl="0" algn="l">
              <a:lnSpc>
                <a:spcPct val="115000"/>
              </a:lnSpc>
              <a:spcBef>
                <a:spcPts val="0"/>
              </a:spcBef>
              <a:spcAft>
                <a:spcPts val="0"/>
              </a:spcAft>
              <a:buClr>
                <a:schemeClr val="dk1"/>
              </a:buClr>
              <a:buSzPts val="1400"/>
              <a:buAutoNum type="arabicPeriod"/>
            </a:pPr>
            <a:r>
              <a:rPr lang="en" sz="1400">
                <a:solidFill>
                  <a:schemeClr val="dk1"/>
                </a:solidFill>
                <a:latin typeface="Calibri"/>
                <a:ea typeface="Calibri"/>
                <a:cs typeface="Calibri"/>
                <a:sym typeface="Calibri"/>
              </a:rPr>
              <a:t>Isolation food pick-up locations</a:t>
            </a:r>
            <a:endParaRPr sz="1400">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AutoNum type="alphaUcPeriod"/>
            </a:pPr>
            <a:r>
              <a:rPr lang="en" sz="1400">
                <a:solidFill>
                  <a:schemeClr val="dk1"/>
                </a:solidFill>
                <a:latin typeface="Calibri"/>
                <a:ea typeface="Calibri"/>
                <a:cs typeface="Calibri"/>
                <a:sym typeface="Calibri"/>
              </a:rPr>
              <a:t>Other</a:t>
            </a:r>
            <a:endParaRPr sz="14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AutoNum type="romanUcPeriod"/>
            </a:pPr>
            <a:r>
              <a:rPr lang="en" sz="1400">
                <a:solidFill>
                  <a:schemeClr val="dk1"/>
                </a:solidFill>
                <a:latin typeface="Calibri"/>
                <a:ea typeface="Calibri"/>
                <a:cs typeface="Calibri"/>
                <a:sym typeface="Calibri"/>
              </a:rPr>
              <a:t> </a:t>
            </a:r>
            <a:r>
              <a:rPr b="1" lang="en" sz="1400">
                <a:solidFill>
                  <a:schemeClr val="dk1"/>
                </a:solidFill>
                <a:latin typeface="Calibri"/>
                <a:ea typeface="Calibri"/>
                <a:cs typeface="Calibri"/>
                <a:sym typeface="Calibri"/>
              </a:rPr>
              <a:t>Q &amp; 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0953f34a01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0953f34a01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0832a72d9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0832a72d9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0867cbd4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10867cbd45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0a7cfd782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0a7cfd782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0b51732414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0b51732414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0b75f095e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0b75f095e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094c318a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094c318a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07dc8e694c_2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107dc8e694c_2_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342900" y="171450"/>
            <a:ext cx="8458200" cy="942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342900" y="1114425"/>
            <a:ext cx="8458200" cy="3518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 name="Google Shape;53;p13"/>
          <p:cNvSpPr txBox="1"/>
          <p:nvPr>
            <p:ph idx="12" type="sldNum"/>
          </p:nvPr>
        </p:nvSpPr>
        <p:spPr>
          <a:xfrm>
            <a:off x="6743700" y="4717896"/>
            <a:ext cx="2057400" cy="3405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4" name="Shape 54"/>
        <p:cNvGrpSpPr/>
        <p:nvPr/>
      </p:nvGrpSpPr>
      <p:grpSpPr>
        <a:xfrm>
          <a:off x="0" y="0"/>
          <a:ext cx="0" cy="0"/>
          <a:chOff x="0" y="0"/>
          <a:chExt cx="0" cy="0"/>
        </a:xfrm>
      </p:grpSpPr>
      <p:sp>
        <p:nvSpPr>
          <p:cNvPr id="55" name="Google Shape;55;p14"/>
          <p:cNvSpPr txBox="1"/>
          <p:nvPr>
            <p:ph type="title"/>
          </p:nvPr>
        </p:nvSpPr>
        <p:spPr>
          <a:xfrm>
            <a:off x="623888" y="285751"/>
            <a:ext cx="7886700" cy="2463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Arial"/>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6" name="Google Shape;56;p14"/>
          <p:cNvSpPr txBox="1"/>
          <p:nvPr>
            <p:ph idx="1" type="body"/>
          </p:nvPr>
        </p:nvSpPr>
        <p:spPr>
          <a:xfrm>
            <a:off x="623888" y="2803890"/>
            <a:ext cx="7886700" cy="17634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3" name="Shape 63"/>
        <p:cNvGrpSpPr/>
        <p:nvPr/>
      </p:nvGrpSpPr>
      <p:grpSpPr>
        <a:xfrm>
          <a:off x="0" y="0"/>
          <a:ext cx="0" cy="0"/>
          <a:chOff x="0" y="0"/>
          <a:chExt cx="0" cy="0"/>
        </a:xfrm>
      </p:grpSpPr>
      <p:sp>
        <p:nvSpPr>
          <p:cNvPr id="64" name="Google Shape;64;p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5" name="Google Shape;65;p16"/>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66" name="Google Shape;66;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8" name="Google Shape;68;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9" name="Shape 69"/>
        <p:cNvGrpSpPr/>
        <p:nvPr/>
      </p:nvGrpSpPr>
      <p:grpSpPr>
        <a:xfrm>
          <a:off x="0" y="0"/>
          <a:ext cx="0" cy="0"/>
          <a:chOff x="0" y="0"/>
          <a:chExt cx="0" cy="0"/>
        </a:xfrm>
      </p:grpSpPr>
      <p:sp>
        <p:nvSpPr>
          <p:cNvPr id="70" name="Google Shape;70;p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1" name="Google Shape;71;p17"/>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 name="Google Shape;72;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 name="Google Shape;74;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5" name="Shape 75"/>
        <p:cNvGrpSpPr/>
        <p:nvPr/>
      </p:nvGrpSpPr>
      <p:grpSpPr>
        <a:xfrm>
          <a:off x="0" y="0"/>
          <a:ext cx="0" cy="0"/>
          <a:chOff x="0" y="0"/>
          <a:chExt cx="0" cy="0"/>
        </a:xfrm>
      </p:grpSpPr>
      <p:sp>
        <p:nvSpPr>
          <p:cNvPr id="76" name="Google Shape;76;p1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7" name="Google Shape;77;p18"/>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18"/>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 name="Google Shape;79;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1" name="Google Shape;81;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2" name="Shape 82"/>
        <p:cNvGrpSpPr/>
        <p:nvPr/>
      </p:nvGrpSpPr>
      <p:grpSpPr>
        <a:xfrm>
          <a:off x="0" y="0"/>
          <a:ext cx="0" cy="0"/>
          <a:chOff x="0" y="0"/>
          <a:chExt cx="0" cy="0"/>
        </a:xfrm>
      </p:grpSpPr>
      <p:sp>
        <p:nvSpPr>
          <p:cNvPr id="83" name="Google Shape;83;p19"/>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4" name="Google Shape;84;p19"/>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85" name="Google Shape;85;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6" name="Google Shape;86;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7" name="Google Shape;87;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8" name="Shape 88"/>
        <p:cNvGrpSpPr/>
        <p:nvPr/>
      </p:nvGrpSpPr>
      <p:grpSpPr>
        <a:xfrm>
          <a:off x="0" y="0"/>
          <a:ext cx="0" cy="0"/>
          <a:chOff x="0" y="0"/>
          <a:chExt cx="0" cy="0"/>
        </a:xfrm>
      </p:grpSpPr>
      <p:sp>
        <p:nvSpPr>
          <p:cNvPr id="89" name="Google Shape;89;p20"/>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0" name="Google Shape;90;p20"/>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1" name="Google Shape;91;p20"/>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2" name="Google Shape;92;p20"/>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3" name="Google Shape;93;p20"/>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4" name="Google Shape;94;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5" name="Google Shape;95;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6" name="Google Shape;96;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7" name="Shape 97"/>
        <p:cNvGrpSpPr/>
        <p:nvPr/>
      </p:nvGrpSpPr>
      <p:grpSpPr>
        <a:xfrm>
          <a:off x="0" y="0"/>
          <a:ext cx="0" cy="0"/>
          <a:chOff x="0" y="0"/>
          <a:chExt cx="0" cy="0"/>
        </a:xfrm>
      </p:grpSpPr>
      <p:sp>
        <p:nvSpPr>
          <p:cNvPr id="98" name="Google Shape;98;p2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9" name="Google Shape;99;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0" name="Google Shape;100;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1" name="Google Shape;101;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6" name="Shape 106"/>
        <p:cNvGrpSpPr/>
        <p:nvPr/>
      </p:nvGrpSpPr>
      <p:grpSpPr>
        <a:xfrm>
          <a:off x="0" y="0"/>
          <a:ext cx="0" cy="0"/>
          <a:chOff x="0" y="0"/>
          <a:chExt cx="0" cy="0"/>
        </a:xfrm>
      </p:grpSpPr>
      <p:sp>
        <p:nvSpPr>
          <p:cNvPr id="107" name="Google Shape;107;p23"/>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3"/>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9" name="Google Shape;109;p23"/>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3" name="Shape 113"/>
        <p:cNvGrpSpPr/>
        <p:nvPr/>
      </p:nvGrpSpPr>
      <p:grpSpPr>
        <a:xfrm>
          <a:off x="0" y="0"/>
          <a:ext cx="0" cy="0"/>
          <a:chOff x="0" y="0"/>
          <a:chExt cx="0" cy="0"/>
        </a:xfrm>
      </p:grpSpPr>
      <p:sp>
        <p:nvSpPr>
          <p:cNvPr id="114" name="Google Shape;114;p24"/>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4"/>
          <p:cNvSpPr/>
          <p:nvPr>
            <p:ph idx="2" type="pic"/>
          </p:nvPr>
        </p:nvSpPr>
        <p:spPr>
          <a:xfrm>
            <a:off x="3887391" y="740569"/>
            <a:ext cx="4629150" cy="3655219"/>
          </a:xfrm>
          <a:prstGeom prst="rect">
            <a:avLst/>
          </a:prstGeom>
          <a:noFill/>
          <a:ln>
            <a:noFill/>
          </a:ln>
        </p:spPr>
      </p:sp>
      <p:sp>
        <p:nvSpPr>
          <p:cNvPr id="116" name="Google Shape;116;p24"/>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7" name="Google Shape;117;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9" name="Google Shape;119;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0" name="Shape 120"/>
        <p:cNvGrpSpPr/>
        <p:nvPr/>
      </p:nvGrpSpPr>
      <p:grpSpPr>
        <a:xfrm>
          <a:off x="0" y="0"/>
          <a:ext cx="0" cy="0"/>
          <a:chOff x="0" y="0"/>
          <a:chExt cx="0" cy="0"/>
        </a:xfrm>
      </p:grpSpPr>
      <p:sp>
        <p:nvSpPr>
          <p:cNvPr id="121" name="Google Shape;121;p2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2" name="Google Shape;122;p25"/>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3" name="Google Shape;123;p2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2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5" name="Google Shape;125;p2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6" name="Shape 126"/>
        <p:cNvGrpSpPr/>
        <p:nvPr/>
      </p:nvGrpSpPr>
      <p:grpSpPr>
        <a:xfrm>
          <a:off x="0" y="0"/>
          <a:ext cx="0" cy="0"/>
          <a:chOff x="0" y="0"/>
          <a:chExt cx="0" cy="0"/>
        </a:xfrm>
      </p:grpSpPr>
      <p:sp>
        <p:nvSpPr>
          <p:cNvPr id="127" name="Google Shape;127;p26"/>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8" name="Google Shape;128;p26"/>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9" name="Google Shape;129;p2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0" name="Google Shape;130;p2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1" name="Google Shape;131;p2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9" name="Google Shape;59;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0" name="Google Shape;60;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1" name="Google Shape;61;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2" name="Google Shape;62;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hyperlink" Target="https://www.dropbox.com/s/h8jecw08ld9fhma/Automated%20notification%20to%20person%20testing%20positive%20and%20form%2020220104.pdf?dl=0" TargetMode="External"/><Relationship Id="rId4" Type="http://schemas.openxmlformats.org/officeDocument/2006/relationships/hyperlink" Target="https://mit.co1.qualtrics.com/jfe/form/SV_es8grN65AkhnASq"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hyperlink" Target="https://www.cdc.gov/coronavirus/2019-ncov/variants/omicron-variant.html" TargetMode="External"/><Relationship Id="rId4" Type="http://schemas.openxmlformats.org/officeDocument/2006/relationships/hyperlink" Target="https://www.cdc.gov/coronavirus/2019-ncov/variants/omicron-variant.html" TargetMode="External"/><Relationship Id="rId5" Type="http://schemas.openxmlformats.org/officeDocument/2006/relationships/hyperlink" Target="https://www.bbc.com/news/health-59696499" TargetMode="External"/><Relationship Id="rId6" Type="http://schemas.openxmlformats.org/officeDocument/2006/relationships/hyperlink" Target="https://www.bbc.com/news/health-59696499" TargetMode="External"/><Relationship Id="rId7" Type="http://schemas.openxmlformats.org/officeDocument/2006/relationships/hyperlink" Target="https://now.mit.edu/latest-updates/requiring-covid-19-booster/" TargetMode="External"/><Relationship Id="rId8" Type="http://schemas.openxmlformats.org/officeDocument/2006/relationships/hyperlink" Target="https://now.mit.edu/latest-updates/requiring-covid-19-booste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hyperlink" Target="https://mit.co1.qualtrics.com/jfe/form/SV_es8grN65AkhnASq"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hyperlink" Target="https://www.cdc.gov/media/releases/2021/s1227-isolation-quarantine-guidance.html" TargetMode="External"/><Relationship Id="rId4" Type="http://schemas.openxmlformats.org/officeDocument/2006/relationships/image" Target="../media/image4.jpg"/><Relationship Id="rId5" Type="http://schemas.openxmlformats.org/officeDocument/2006/relationships/image" Target="../media/image2.jpg"/><Relationship Id="rId6"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35" name="Shape 135"/>
        <p:cNvGrpSpPr/>
        <p:nvPr/>
      </p:nvGrpSpPr>
      <p:grpSpPr>
        <a:xfrm>
          <a:off x="0" y="0"/>
          <a:ext cx="0" cy="0"/>
          <a:chOff x="0" y="0"/>
          <a:chExt cx="0" cy="0"/>
        </a:xfrm>
      </p:grpSpPr>
      <p:sp>
        <p:nvSpPr>
          <p:cNvPr id="136" name="Google Shape;136;p27"/>
          <p:cNvSpPr txBox="1"/>
          <p:nvPr>
            <p:ph idx="1" type="subTitle"/>
          </p:nvPr>
        </p:nvSpPr>
        <p:spPr>
          <a:xfrm>
            <a:off x="6039600" y="3027825"/>
            <a:ext cx="2904600" cy="1475100"/>
          </a:xfrm>
          <a:prstGeom prst="rect">
            <a:avLst/>
          </a:prstGeom>
          <a:noFill/>
          <a:ln>
            <a:noFill/>
          </a:ln>
        </p:spPr>
        <p:txBody>
          <a:bodyPr anchorCtr="0" anchor="t" bIns="34275" lIns="68575" spcFirstLastPara="1" rIns="68575" wrap="square" tIns="34275">
            <a:normAutofit lnSpcReduction="20000"/>
          </a:bodyPr>
          <a:lstStyle/>
          <a:p>
            <a:pPr indent="0" lvl="0" marL="0" rtl="0" algn="ctr">
              <a:lnSpc>
                <a:spcPct val="90000"/>
              </a:lnSpc>
              <a:spcBef>
                <a:spcPts val="0"/>
              </a:spcBef>
              <a:spcAft>
                <a:spcPts val="0"/>
              </a:spcAft>
              <a:buClr>
                <a:schemeClr val="dk1"/>
              </a:buClr>
              <a:buSzPts val="1800"/>
              <a:buNone/>
            </a:pPr>
            <a:r>
              <a:t/>
            </a:r>
            <a:endParaRPr sz="2400"/>
          </a:p>
          <a:p>
            <a:pPr indent="0" lvl="0" marL="0" rtl="0" algn="l">
              <a:lnSpc>
                <a:spcPct val="90000"/>
              </a:lnSpc>
              <a:spcBef>
                <a:spcPts val="0"/>
              </a:spcBef>
              <a:spcAft>
                <a:spcPts val="0"/>
              </a:spcAft>
              <a:buClr>
                <a:schemeClr val="dk1"/>
              </a:buClr>
              <a:buSzPts val="1800"/>
              <a:buNone/>
            </a:pPr>
            <a:br>
              <a:rPr lang="en" sz="2400"/>
            </a:br>
            <a:endParaRPr sz="2400"/>
          </a:p>
          <a:p>
            <a:pPr indent="0" lvl="0" marL="0" rtl="0" algn="ctr">
              <a:lnSpc>
                <a:spcPct val="90000"/>
              </a:lnSpc>
              <a:spcBef>
                <a:spcPts val="0"/>
              </a:spcBef>
              <a:spcAft>
                <a:spcPts val="0"/>
              </a:spcAft>
              <a:buClr>
                <a:schemeClr val="dk1"/>
              </a:buClr>
              <a:buSzPts val="1800"/>
              <a:buNone/>
            </a:pPr>
            <a:r>
              <a:rPr lang="en" sz="2400"/>
              <a:t>January 5, 2022</a:t>
            </a:r>
            <a:endParaRPr sz="2400"/>
          </a:p>
          <a:p>
            <a:pPr indent="0" lvl="0" marL="0" rtl="0" algn="ctr">
              <a:lnSpc>
                <a:spcPct val="90000"/>
              </a:lnSpc>
              <a:spcBef>
                <a:spcPts val="800"/>
              </a:spcBef>
              <a:spcAft>
                <a:spcPts val="0"/>
              </a:spcAft>
              <a:buClr>
                <a:schemeClr val="dk1"/>
              </a:buClr>
              <a:buSzPts val="1800"/>
              <a:buNone/>
            </a:pPr>
            <a:r>
              <a:t/>
            </a:r>
            <a:endParaRPr/>
          </a:p>
        </p:txBody>
      </p:sp>
      <p:sp>
        <p:nvSpPr>
          <p:cNvPr id="137" name="Google Shape;137;p27"/>
          <p:cNvSpPr txBox="1"/>
          <p:nvPr>
            <p:ph type="ctrTitle"/>
          </p:nvPr>
        </p:nvSpPr>
        <p:spPr>
          <a:xfrm>
            <a:off x="6039600" y="1607550"/>
            <a:ext cx="3104400" cy="17907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
              <a:t>Managing with </a:t>
            </a:r>
            <a:br>
              <a:rPr b="1" lang="en"/>
            </a:br>
            <a:r>
              <a:rPr b="1" lang="en"/>
              <a:t>Omicron</a:t>
            </a:r>
            <a:endParaRPr b="1"/>
          </a:p>
          <a:p>
            <a:pPr indent="0" lvl="0" marL="0" rtl="0" algn="ctr">
              <a:lnSpc>
                <a:spcPct val="90000"/>
              </a:lnSpc>
              <a:spcBef>
                <a:spcPts val="0"/>
              </a:spcBef>
              <a:spcAft>
                <a:spcPts val="0"/>
              </a:spcAft>
              <a:buClr>
                <a:schemeClr val="dk1"/>
              </a:buClr>
              <a:buSzPct val="100000"/>
              <a:buFont typeface="Calibri"/>
              <a:buNone/>
            </a:pPr>
            <a:r>
              <a:t/>
            </a:r>
            <a:endParaRPr b="1"/>
          </a:p>
          <a:p>
            <a:pPr indent="0" lvl="0" marL="0" rtl="0" algn="ctr">
              <a:lnSpc>
                <a:spcPct val="90000"/>
              </a:lnSpc>
              <a:spcBef>
                <a:spcPts val="0"/>
              </a:spcBef>
              <a:spcAft>
                <a:spcPts val="0"/>
              </a:spcAft>
              <a:buClr>
                <a:schemeClr val="dk1"/>
              </a:buClr>
              <a:buSzPct val="100000"/>
              <a:buFont typeface="Calibri"/>
              <a:buNone/>
            </a:pPr>
            <a:r>
              <a:rPr b="1" lang="en"/>
              <a:t> IAP 2022</a:t>
            </a:r>
            <a:endParaRPr b="1"/>
          </a:p>
        </p:txBody>
      </p:sp>
      <p:pic>
        <p:nvPicPr>
          <p:cNvPr id="138" name="Google Shape;138;p27"/>
          <p:cNvPicPr preferRelativeResize="0"/>
          <p:nvPr/>
        </p:nvPicPr>
        <p:blipFill>
          <a:blip r:embed="rId3">
            <a:alphaModFix/>
          </a:blip>
          <a:stretch>
            <a:fillRect/>
          </a:stretch>
        </p:blipFill>
        <p:spPr>
          <a:xfrm>
            <a:off x="152400" y="229425"/>
            <a:ext cx="5990501" cy="4492876"/>
          </a:xfrm>
          <a:prstGeom prst="rect">
            <a:avLst/>
          </a:prstGeom>
          <a:noFill/>
          <a:ln>
            <a:noFill/>
          </a:ln>
        </p:spPr>
      </p:pic>
      <p:sp>
        <p:nvSpPr>
          <p:cNvPr id="139" name="Google Shape;139;p27"/>
          <p:cNvSpPr txBox="1"/>
          <p:nvPr/>
        </p:nvSpPr>
        <p:spPr>
          <a:xfrm>
            <a:off x="152400" y="4722300"/>
            <a:ext cx="5734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Calibri"/>
                <a:ea typeface="Calibri"/>
                <a:cs typeface="Calibri"/>
                <a:sym typeface="Calibri"/>
              </a:rPr>
              <a:t>Note: This snow mountain eventually melted. </a:t>
            </a:r>
            <a:endParaRPr b="1" sz="18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6"/>
          <p:cNvSpPr txBox="1"/>
          <p:nvPr>
            <p:ph type="title"/>
          </p:nvPr>
        </p:nvSpPr>
        <p:spPr>
          <a:xfrm>
            <a:off x="628650" y="273850"/>
            <a:ext cx="816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t>Key changes at MIT with Omicron</a:t>
            </a:r>
            <a:endParaRPr b="1"/>
          </a:p>
        </p:txBody>
      </p:sp>
      <p:sp>
        <p:nvSpPr>
          <p:cNvPr id="212" name="Google Shape;212;p36"/>
          <p:cNvSpPr txBox="1"/>
          <p:nvPr>
            <p:ph idx="1" type="body"/>
          </p:nvPr>
        </p:nvSpPr>
        <p:spPr>
          <a:xfrm>
            <a:off x="628650" y="1369226"/>
            <a:ext cx="7886700" cy="3542400"/>
          </a:xfrm>
          <a:prstGeom prst="rect">
            <a:avLst/>
          </a:prstGeom>
        </p:spPr>
        <p:txBody>
          <a:bodyPr anchorCtr="0" anchor="t" bIns="34275" lIns="68575" spcFirstLastPara="1" rIns="68575" wrap="square" tIns="34275">
            <a:noAutofit/>
          </a:bodyPr>
          <a:lstStyle/>
          <a:p>
            <a:pPr indent="-342900" lvl="0" marL="457200" rtl="0" algn="l">
              <a:lnSpc>
                <a:spcPct val="100000"/>
              </a:lnSpc>
              <a:spcBef>
                <a:spcPts val="0"/>
              </a:spcBef>
              <a:spcAft>
                <a:spcPts val="0"/>
              </a:spcAft>
              <a:buClr>
                <a:schemeClr val="dk1"/>
              </a:buClr>
              <a:buSzPts val="1800"/>
              <a:buFont typeface="Calibri"/>
              <a:buChar char="●"/>
            </a:pPr>
            <a:r>
              <a:rPr b="1" lang="en" sz="1800"/>
              <a:t>People who test positive get an </a:t>
            </a:r>
            <a:r>
              <a:rPr b="1" lang="en" sz="1800" u="sng">
                <a:solidFill>
                  <a:schemeClr val="hlink"/>
                </a:solidFill>
                <a:hlinkClick r:id="rId3"/>
              </a:rPr>
              <a:t>automated email</a:t>
            </a:r>
            <a:r>
              <a:rPr lang="en" sz="1800"/>
              <a:t> with instructions for isolation, and a </a:t>
            </a:r>
            <a:r>
              <a:rPr lang="en" sz="1800" u="sng">
                <a:solidFill>
                  <a:schemeClr val="hlink"/>
                </a:solidFill>
                <a:hlinkClick r:id="rId4"/>
              </a:rPr>
              <a:t>Case Information Form</a:t>
            </a:r>
            <a:r>
              <a:rPr lang="en" sz="1800"/>
              <a:t> to complete for MIT Medical which includes information about the person, close contacts, etc.</a:t>
            </a:r>
            <a:endParaRPr sz="1800"/>
          </a:p>
          <a:p>
            <a:pPr indent="-330200" lvl="1" marL="914400" rtl="0" algn="l">
              <a:lnSpc>
                <a:spcPct val="100000"/>
              </a:lnSpc>
              <a:spcBef>
                <a:spcPts val="1000"/>
              </a:spcBef>
              <a:spcAft>
                <a:spcPts val="0"/>
              </a:spcAft>
              <a:buClr>
                <a:schemeClr val="dk1"/>
              </a:buClr>
              <a:buSzPts val="1600"/>
              <a:buFont typeface="Calibri"/>
              <a:buChar char="○"/>
            </a:pPr>
            <a:r>
              <a:rPr lang="en" sz="1600"/>
              <a:t>MIT Medical will not follow-up with the individual or close contacts unless additional information is needed, or additional actions are required.</a:t>
            </a:r>
            <a:endParaRPr sz="1600"/>
          </a:p>
          <a:p>
            <a:pPr indent="-342900" lvl="0" marL="457200" rtl="0" algn="l">
              <a:lnSpc>
                <a:spcPct val="100000"/>
              </a:lnSpc>
              <a:spcBef>
                <a:spcPts val="1000"/>
              </a:spcBef>
              <a:spcAft>
                <a:spcPts val="0"/>
              </a:spcAft>
              <a:buClr>
                <a:schemeClr val="dk1"/>
              </a:buClr>
              <a:buSzPts val="1800"/>
              <a:buFont typeface="Calibri"/>
              <a:buChar char="●"/>
            </a:pPr>
            <a:r>
              <a:rPr b="1" lang="en" sz="1800"/>
              <a:t>After 5 full days of isolating </a:t>
            </a:r>
            <a:r>
              <a:rPr lang="en" sz="1800"/>
              <a:t>people will be automatically released from access restrictions (and moved to a 90-day testing hold as was our prior practice)</a:t>
            </a:r>
            <a:endParaRPr sz="1800"/>
          </a:p>
          <a:p>
            <a:pPr indent="-330200" lvl="1" marL="914400" rtl="0" algn="l">
              <a:lnSpc>
                <a:spcPct val="100000"/>
              </a:lnSpc>
              <a:spcBef>
                <a:spcPts val="1000"/>
              </a:spcBef>
              <a:spcAft>
                <a:spcPts val="0"/>
              </a:spcAft>
              <a:buClr>
                <a:schemeClr val="dk1"/>
              </a:buClr>
              <a:buSzPts val="1600"/>
              <a:buFont typeface="Calibri"/>
              <a:buChar char="○"/>
            </a:pPr>
            <a:r>
              <a:rPr lang="en" sz="1600"/>
              <a:t>If  they have had a fever in last 24 hours or their symptoms are not mild or improving, they must continue to isolate until these conditions are met</a:t>
            </a:r>
            <a:endParaRPr sz="1600"/>
          </a:p>
          <a:p>
            <a:pPr indent="-330200" lvl="1" marL="914400" rtl="0" algn="l">
              <a:lnSpc>
                <a:spcPct val="100000"/>
              </a:lnSpc>
              <a:spcBef>
                <a:spcPts val="1000"/>
              </a:spcBef>
              <a:spcAft>
                <a:spcPts val="1000"/>
              </a:spcAft>
              <a:buClr>
                <a:schemeClr val="dk1"/>
              </a:buClr>
              <a:buSzPts val="1600"/>
              <a:buFont typeface="Calibri"/>
              <a:buChar char="○"/>
            </a:pPr>
            <a:r>
              <a:rPr lang="en" sz="1600"/>
              <a:t>If they have questions or concerns they should contact MIT Medical or their provider</a:t>
            </a:r>
            <a:endParaRPr b="1" sz="1800">
              <a:solidFill>
                <a:srgbClr val="980000"/>
              </a:solidFill>
              <a:latin typeface="Arial"/>
              <a:ea typeface="Arial"/>
              <a:cs typeface="Arial"/>
              <a:sym typeface="Arial"/>
            </a:endParaRPr>
          </a:p>
        </p:txBody>
      </p:sp>
      <p:sp>
        <p:nvSpPr>
          <p:cNvPr id="213" name="Google Shape;213;p3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7"/>
          <p:cNvSpPr txBox="1"/>
          <p:nvPr>
            <p:ph type="title"/>
          </p:nvPr>
        </p:nvSpPr>
        <p:spPr>
          <a:xfrm>
            <a:off x="628650" y="273850"/>
            <a:ext cx="816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t>Key changes at MIT with Omicron</a:t>
            </a:r>
            <a:endParaRPr b="1"/>
          </a:p>
        </p:txBody>
      </p:sp>
      <p:sp>
        <p:nvSpPr>
          <p:cNvPr id="219" name="Google Shape;219;p37"/>
          <p:cNvSpPr txBox="1"/>
          <p:nvPr>
            <p:ph idx="1" type="body"/>
          </p:nvPr>
        </p:nvSpPr>
        <p:spPr>
          <a:xfrm>
            <a:off x="628650" y="1369226"/>
            <a:ext cx="7886700" cy="3542400"/>
          </a:xfrm>
          <a:prstGeom prst="rect">
            <a:avLst/>
          </a:prstGeom>
        </p:spPr>
        <p:txBody>
          <a:bodyPr anchorCtr="0" anchor="t" bIns="34275" lIns="68575" spcFirstLastPara="1" rIns="68575" wrap="square" tIns="34275">
            <a:noAutofit/>
          </a:bodyPr>
          <a:lstStyle/>
          <a:p>
            <a:pPr indent="-342900" lvl="0" marL="457200" rtl="0" algn="l">
              <a:lnSpc>
                <a:spcPct val="100000"/>
              </a:lnSpc>
              <a:spcBef>
                <a:spcPts val="0"/>
              </a:spcBef>
              <a:spcAft>
                <a:spcPts val="0"/>
              </a:spcAft>
              <a:buClr>
                <a:srgbClr val="595959"/>
              </a:buClr>
              <a:buSzPts val="1800"/>
              <a:buChar char="●"/>
            </a:pPr>
            <a:r>
              <a:rPr b="1" lang="en" sz="1800"/>
              <a:t>People who attest to symptoms</a:t>
            </a:r>
            <a:r>
              <a:rPr lang="en" sz="1800"/>
              <a:t> will be advised to take a self-collected test and stay home until they get a positive or negative test result</a:t>
            </a:r>
            <a:br>
              <a:rPr lang="en" sz="1800"/>
            </a:br>
            <a:endParaRPr sz="1800"/>
          </a:p>
          <a:p>
            <a:pPr indent="-342900" lvl="0" marL="457200" rtl="0" algn="l">
              <a:lnSpc>
                <a:spcPct val="100000"/>
              </a:lnSpc>
              <a:spcBef>
                <a:spcPts val="0"/>
              </a:spcBef>
              <a:spcAft>
                <a:spcPts val="0"/>
              </a:spcAft>
              <a:buClr>
                <a:schemeClr val="dk1"/>
              </a:buClr>
              <a:buSzPts val="1800"/>
              <a:buFont typeface="Calibri"/>
              <a:buChar char="●"/>
            </a:pPr>
            <a:r>
              <a:rPr b="1" lang="en" sz="1800"/>
              <a:t>We will not send de-identified notifications</a:t>
            </a:r>
            <a:r>
              <a:rPr lang="en" sz="1800"/>
              <a:t> of positives to advisors, instructors, supervisors, administrators, etc. unless those individuals need to take a specific action.  </a:t>
            </a:r>
            <a:endParaRPr sz="1800">
              <a:latin typeface="Arial"/>
              <a:ea typeface="Arial"/>
              <a:cs typeface="Arial"/>
              <a:sym typeface="Arial"/>
            </a:endParaRPr>
          </a:p>
          <a:p>
            <a:pPr indent="-342900" lvl="1" marL="914400" rtl="0" algn="l">
              <a:lnSpc>
                <a:spcPct val="100000"/>
              </a:lnSpc>
              <a:spcBef>
                <a:spcPts val="1000"/>
              </a:spcBef>
              <a:spcAft>
                <a:spcPts val="0"/>
              </a:spcAft>
              <a:buClr>
                <a:schemeClr val="dk1"/>
              </a:buClr>
              <a:buSzPts val="1800"/>
              <a:buFont typeface="Calibri"/>
              <a:buChar char="○"/>
            </a:pPr>
            <a:r>
              <a:rPr lang="en"/>
              <a:t>As necessary, individuals who test positive may contact their supervisors and/or HR managers (for employees), or advisors, instructors, and PIs (for students), as is true for other health-related absences.</a:t>
            </a:r>
            <a:endParaRPr/>
          </a:p>
          <a:p>
            <a:pPr indent="0" lvl="0" marL="0" rtl="0" algn="l">
              <a:lnSpc>
                <a:spcPct val="100000"/>
              </a:lnSpc>
              <a:spcBef>
                <a:spcPts val="1000"/>
              </a:spcBef>
              <a:spcAft>
                <a:spcPts val="0"/>
              </a:spcAft>
              <a:buClr>
                <a:schemeClr val="dk1"/>
              </a:buClr>
              <a:buSzPts val="1100"/>
              <a:buFont typeface="Arial"/>
              <a:buNone/>
            </a:pPr>
            <a:r>
              <a:t/>
            </a:r>
            <a:endParaRPr b="1" sz="1800">
              <a:solidFill>
                <a:srgbClr val="980000"/>
              </a:solidFill>
              <a:latin typeface="Arial"/>
              <a:ea typeface="Arial"/>
              <a:cs typeface="Arial"/>
              <a:sym typeface="Arial"/>
            </a:endParaRPr>
          </a:p>
          <a:p>
            <a:pPr indent="0" lvl="0" marL="457200" rtl="0" algn="l">
              <a:lnSpc>
                <a:spcPct val="100000"/>
              </a:lnSpc>
              <a:spcBef>
                <a:spcPts val="1000"/>
              </a:spcBef>
              <a:spcAft>
                <a:spcPts val="1000"/>
              </a:spcAft>
              <a:buNone/>
            </a:pPr>
            <a:r>
              <a:t/>
            </a:r>
            <a:endParaRPr b="1" sz="1800">
              <a:solidFill>
                <a:srgbClr val="980000"/>
              </a:solidFill>
              <a:latin typeface="Arial"/>
              <a:ea typeface="Arial"/>
              <a:cs typeface="Arial"/>
              <a:sym typeface="Arial"/>
            </a:endParaRPr>
          </a:p>
        </p:txBody>
      </p:sp>
      <p:sp>
        <p:nvSpPr>
          <p:cNvPr id="220" name="Google Shape;220;p3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8"/>
          <p:cNvSpPr txBox="1"/>
          <p:nvPr>
            <p:ph type="title"/>
          </p:nvPr>
        </p:nvSpPr>
        <p:spPr>
          <a:xfrm>
            <a:off x="628650" y="273850"/>
            <a:ext cx="816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t>Other operational elements </a:t>
            </a:r>
            <a:endParaRPr b="1"/>
          </a:p>
        </p:txBody>
      </p:sp>
      <p:sp>
        <p:nvSpPr>
          <p:cNvPr id="226" name="Google Shape;226;p38"/>
          <p:cNvSpPr txBox="1"/>
          <p:nvPr>
            <p:ph idx="1" type="body"/>
          </p:nvPr>
        </p:nvSpPr>
        <p:spPr>
          <a:xfrm>
            <a:off x="628650" y="1369226"/>
            <a:ext cx="7886700" cy="3542400"/>
          </a:xfrm>
          <a:prstGeom prst="rect">
            <a:avLst/>
          </a:prstGeom>
        </p:spPr>
        <p:txBody>
          <a:bodyPr anchorCtr="0" anchor="t" bIns="34275" lIns="68575" spcFirstLastPara="1" rIns="68575" wrap="square" tIns="34275">
            <a:noAutofit/>
          </a:bodyPr>
          <a:lstStyle/>
          <a:p>
            <a:pPr indent="-342900" lvl="0" marL="457200" rtl="0" algn="l">
              <a:lnSpc>
                <a:spcPct val="100000"/>
              </a:lnSpc>
              <a:spcBef>
                <a:spcPts val="0"/>
              </a:spcBef>
              <a:spcAft>
                <a:spcPts val="0"/>
              </a:spcAft>
              <a:buClr>
                <a:schemeClr val="dk1"/>
              </a:buClr>
              <a:buSzPts val="1800"/>
              <a:buChar char="●"/>
            </a:pPr>
            <a:r>
              <a:rPr b="1" lang="en" sz="1800">
                <a:latin typeface="Arial"/>
                <a:ea typeface="Arial"/>
                <a:cs typeface="Arial"/>
                <a:sym typeface="Arial"/>
              </a:rPr>
              <a:t>Isolation</a:t>
            </a:r>
            <a:r>
              <a:rPr lang="en" sz="1800">
                <a:latin typeface="Arial"/>
                <a:ea typeface="Arial"/>
                <a:cs typeface="Arial"/>
                <a:sym typeface="Arial"/>
              </a:rPr>
              <a:t>: Pivoting to isolate-in-place; food delivery to central locations for pick-up; and modified level of support for isolating students who do not need medical support</a:t>
            </a:r>
            <a:endParaRPr sz="1800">
              <a:latin typeface="Arial"/>
              <a:ea typeface="Arial"/>
              <a:cs typeface="Arial"/>
              <a:sym typeface="Arial"/>
            </a:endParaRPr>
          </a:p>
          <a:p>
            <a:pPr indent="-342900" lvl="0" marL="457200" rtl="0" algn="l">
              <a:lnSpc>
                <a:spcPct val="100000"/>
              </a:lnSpc>
              <a:spcBef>
                <a:spcPts val="1000"/>
              </a:spcBef>
              <a:spcAft>
                <a:spcPts val="0"/>
              </a:spcAft>
              <a:buClr>
                <a:schemeClr val="dk1"/>
              </a:buClr>
              <a:buSzPts val="1800"/>
              <a:buChar char="●"/>
            </a:pPr>
            <a:r>
              <a:rPr b="1" lang="en" sz="1800">
                <a:latin typeface="Arial"/>
                <a:ea typeface="Arial"/>
                <a:cs typeface="Arial"/>
                <a:sym typeface="Arial"/>
              </a:rPr>
              <a:t>Masks</a:t>
            </a:r>
            <a:r>
              <a:rPr lang="en" sz="1800">
                <a:latin typeface="Arial"/>
                <a:ea typeface="Arial"/>
                <a:cs typeface="Arial"/>
                <a:sym typeface="Arial"/>
              </a:rPr>
              <a:t>: Pausing “one mask down at a time” policy; masks required for everyone always indoors; making KN95s and KF94s available across campus</a:t>
            </a:r>
            <a:endParaRPr sz="1800">
              <a:latin typeface="Arial"/>
              <a:ea typeface="Arial"/>
              <a:cs typeface="Arial"/>
              <a:sym typeface="Arial"/>
            </a:endParaRPr>
          </a:p>
          <a:p>
            <a:pPr indent="-342900" lvl="0" marL="457200" rtl="0" algn="l">
              <a:lnSpc>
                <a:spcPct val="100000"/>
              </a:lnSpc>
              <a:spcBef>
                <a:spcPts val="1000"/>
              </a:spcBef>
              <a:spcAft>
                <a:spcPts val="0"/>
              </a:spcAft>
              <a:buClr>
                <a:schemeClr val="dk1"/>
              </a:buClr>
              <a:buSzPts val="1800"/>
              <a:buChar char="●"/>
            </a:pPr>
            <a:r>
              <a:rPr b="1" lang="en" sz="1800">
                <a:latin typeface="Arial"/>
                <a:ea typeface="Arial"/>
                <a:cs typeface="Arial"/>
                <a:sym typeface="Arial"/>
              </a:rPr>
              <a:t>Events</a:t>
            </a:r>
            <a:r>
              <a:rPr lang="en" sz="1800">
                <a:latin typeface="Arial"/>
                <a:ea typeface="Arial"/>
                <a:cs typeface="Arial"/>
                <a:sym typeface="Arial"/>
              </a:rPr>
              <a:t>: No food or drink at any MIT-hosted events on- or off-campus; grab-and-go or door drop treats by House team/GRA okay for small, residential study breaks</a:t>
            </a:r>
            <a:endParaRPr sz="1800">
              <a:latin typeface="Arial"/>
              <a:ea typeface="Arial"/>
              <a:cs typeface="Arial"/>
              <a:sym typeface="Arial"/>
            </a:endParaRPr>
          </a:p>
          <a:p>
            <a:pPr indent="-342900" lvl="0" marL="457200" rtl="0" algn="l">
              <a:lnSpc>
                <a:spcPct val="100000"/>
              </a:lnSpc>
              <a:spcBef>
                <a:spcPts val="1000"/>
              </a:spcBef>
              <a:spcAft>
                <a:spcPts val="0"/>
              </a:spcAft>
              <a:buClr>
                <a:schemeClr val="dk1"/>
              </a:buClr>
              <a:buSzPts val="1800"/>
              <a:buChar char="●"/>
            </a:pPr>
            <a:r>
              <a:rPr b="1" lang="en" sz="1800">
                <a:latin typeface="Arial"/>
                <a:ea typeface="Arial"/>
                <a:cs typeface="Arial"/>
                <a:sym typeface="Arial"/>
              </a:rPr>
              <a:t>Eating indoors:</a:t>
            </a:r>
            <a:r>
              <a:rPr lang="en" sz="1800">
                <a:latin typeface="Arial"/>
                <a:ea typeface="Arial"/>
                <a:cs typeface="Arial"/>
                <a:sym typeface="Arial"/>
              </a:rPr>
              <a:t> De-densifying eating areas</a:t>
            </a:r>
            <a:endParaRPr sz="1800">
              <a:latin typeface="Arial"/>
              <a:ea typeface="Arial"/>
              <a:cs typeface="Arial"/>
              <a:sym typeface="Arial"/>
            </a:endParaRPr>
          </a:p>
          <a:p>
            <a:pPr indent="0" lvl="0" marL="457200" rtl="0" algn="l">
              <a:lnSpc>
                <a:spcPct val="100000"/>
              </a:lnSpc>
              <a:spcBef>
                <a:spcPts val="1000"/>
              </a:spcBef>
              <a:spcAft>
                <a:spcPts val="1000"/>
              </a:spcAft>
              <a:buNone/>
            </a:pPr>
            <a:r>
              <a:t/>
            </a:r>
            <a:endParaRPr b="1" sz="1800">
              <a:solidFill>
                <a:srgbClr val="980000"/>
              </a:solidFill>
              <a:latin typeface="Arial"/>
              <a:ea typeface="Arial"/>
              <a:cs typeface="Arial"/>
              <a:sym typeface="Arial"/>
            </a:endParaRPr>
          </a:p>
        </p:txBody>
      </p:sp>
      <p:sp>
        <p:nvSpPr>
          <p:cNvPr id="227" name="Google Shape;227;p3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9"/>
          <p:cNvSpPr txBox="1"/>
          <p:nvPr>
            <p:ph type="title"/>
          </p:nvPr>
        </p:nvSpPr>
        <p:spPr>
          <a:xfrm>
            <a:off x="628650" y="273850"/>
            <a:ext cx="816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t>Other operational elements </a:t>
            </a:r>
            <a:endParaRPr b="1"/>
          </a:p>
        </p:txBody>
      </p:sp>
      <p:sp>
        <p:nvSpPr>
          <p:cNvPr id="233" name="Google Shape;233;p39"/>
          <p:cNvSpPr txBox="1"/>
          <p:nvPr>
            <p:ph idx="1" type="body"/>
          </p:nvPr>
        </p:nvSpPr>
        <p:spPr>
          <a:xfrm>
            <a:off x="628650" y="1369226"/>
            <a:ext cx="7886700" cy="3542400"/>
          </a:xfrm>
          <a:prstGeom prst="rect">
            <a:avLst/>
          </a:prstGeom>
        </p:spPr>
        <p:txBody>
          <a:bodyPr anchorCtr="0" anchor="t" bIns="34275" lIns="68575" spcFirstLastPara="1" rIns="68575" wrap="square" tIns="34275">
            <a:noAutofit/>
          </a:bodyPr>
          <a:lstStyle/>
          <a:p>
            <a:pPr indent="-342900" lvl="0" marL="457200" rtl="0" algn="l">
              <a:lnSpc>
                <a:spcPct val="100000"/>
              </a:lnSpc>
              <a:spcBef>
                <a:spcPts val="0"/>
              </a:spcBef>
              <a:spcAft>
                <a:spcPts val="0"/>
              </a:spcAft>
              <a:buClr>
                <a:schemeClr val="dk1"/>
              </a:buClr>
              <a:buSzPts val="1800"/>
              <a:buChar char="●"/>
            </a:pPr>
            <a:r>
              <a:rPr b="1" lang="en" sz="1800">
                <a:latin typeface="Arial"/>
                <a:ea typeface="Arial"/>
                <a:cs typeface="Arial"/>
                <a:sym typeface="Arial"/>
              </a:rPr>
              <a:t>Visitors: </a:t>
            </a:r>
            <a:r>
              <a:rPr lang="en" sz="1800">
                <a:latin typeface="Arial"/>
                <a:ea typeface="Arial"/>
                <a:cs typeface="Arial"/>
                <a:sym typeface="Arial"/>
              </a:rPr>
              <a:t>Requiring visitors to attest to having the booster in Tim Tickets as of January 14</a:t>
            </a:r>
            <a:endParaRPr sz="1800">
              <a:latin typeface="Arial"/>
              <a:ea typeface="Arial"/>
              <a:cs typeface="Arial"/>
              <a:sym typeface="Arial"/>
            </a:endParaRPr>
          </a:p>
          <a:p>
            <a:pPr indent="-342900" lvl="0" marL="457200" rtl="0" algn="l">
              <a:lnSpc>
                <a:spcPct val="100000"/>
              </a:lnSpc>
              <a:spcBef>
                <a:spcPts val="1000"/>
              </a:spcBef>
              <a:spcAft>
                <a:spcPts val="0"/>
              </a:spcAft>
              <a:buClr>
                <a:schemeClr val="dk1"/>
              </a:buClr>
              <a:buSzPts val="1800"/>
              <a:buChar char="●"/>
            </a:pPr>
            <a:r>
              <a:rPr lang="en" sz="1800">
                <a:latin typeface="Arial"/>
                <a:ea typeface="Arial"/>
                <a:cs typeface="Arial"/>
                <a:sym typeface="Arial"/>
              </a:rPr>
              <a:t>No policy changes for events (except no food/drink), visitors (except booster attestation), travel, or K-12. Access restrictions and attestation requirement will remain the same. Varsity athletic spectators Covid Pass holders only.</a:t>
            </a:r>
            <a:endParaRPr sz="1800">
              <a:latin typeface="Arial"/>
              <a:ea typeface="Arial"/>
              <a:cs typeface="Arial"/>
              <a:sym typeface="Arial"/>
            </a:endParaRPr>
          </a:p>
          <a:p>
            <a:pPr indent="0" lvl="0" marL="0" rtl="0" algn="l">
              <a:lnSpc>
                <a:spcPct val="100000"/>
              </a:lnSpc>
              <a:spcBef>
                <a:spcPts val="1000"/>
              </a:spcBef>
              <a:spcAft>
                <a:spcPts val="0"/>
              </a:spcAft>
              <a:buNone/>
            </a:pPr>
            <a:r>
              <a:t/>
            </a:r>
            <a:endParaRPr b="1" sz="1800"/>
          </a:p>
          <a:p>
            <a:pPr indent="0" lvl="0" marL="0" rtl="0" algn="l">
              <a:lnSpc>
                <a:spcPct val="100000"/>
              </a:lnSpc>
              <a:spcBef>
                <a:spcPts val="1000"/>
              </a:spcBef>
              <a:spcAft>
                <a:spcPts val="0"/>
              </a:spcAft>
              <a:buNone/>
            </a:pPr>
            <a:r>
              <a:t/>
            </a:r>
            <a:endParaRPr b="1" sz="1800">
              <a:solidFill>
                <a:srgbClr val="980000"/>
              </a:solidFill>
              <a:latin typeface="Arial"/>
              <a:ea typeface="Arial"/>
              <a:cs typeface="Arial"/>
              <a:sym typeface="Arial"/>
            </a:endParaRPr>
          </a:p>
          <a:p>
            <a:pPr indent="0" lvl="0" marL="457200" rtl="0" algn="l">
              <a:lnSpc>
                <a:spcPct val="100000"/>
              </a:lnSpc>
              <a:spcBef>
                <a:spcPts val="1000"/>
              </a:spcBef>
              <a:spcAft>
                <a:spcPts val="1000"/>
              </a:spcAft>
              <a:buNone/>
            </a:pPr>
            <a:r>
              <a:t/>
            </a:r>
            <a:endParaRPr b="1" sz="1800">
              <a:solidFill>
                <a:srgbClr val="980000"/>
              </a:solidFill>
              <a:latin typeface="Arial"/>
              <a:ea typeface="Arial"/>
              <a:cs typeface="Arial"/>
              <a:sym typeface="Arial"/>
            </a:endParaRPr>
          </a:p>
        </p:txBody>
      </p:sp>
      <p:sp>
        <p:nvSpPr>
          <p:cNvPr id="234" name="Google Shape;234;p3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0"/>
          <p:cNvSpPr txBox="1"/>
          <p:nvPr>
            <p:ph idx="1" type="body"/>
          </p:nvPr>
        </p:nvSpPr>
        <p:spPr>
          <a:xfrm>
            <a:off x="628650" y="1137300"/>
            <a:ext cx="8394300" cy="40062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b="1" lang="en" sz="1800">
                <a:latin typeface="Arial"/>
                <a:ea typeface="Arial"/>
                <a:cs typeface="Arial"/>
                <a:sym typeface="Arial"/>
              </a:rPr>
              <a:t>Policy</a:t>
            </a:r>
            <a:endParaRPr b="1" sz="1800">
              <a:latin typeface="Arial"/>
              <a:ea typeface="Arial"/>
              <a:cs typeface="Arial"/>
              <a:sym typeface="Arial"/>
            </a:endParaRPr>
          </a:p>
          <a:p>
            <a:pPr indent="-342900" lvl="0" marL="457200" rtl="0" algn="l">
              <a:lnSpc>
                <a:spcPct val="100000"/>
              </a:lnSpc>
              <a:spcBef>
                <a:spcPts val="1000"/>
              </a:spcBef>
              <a:spcAft>
                <a:spcPts val="0"/>
              </a:spcAft>
              <a:buSzPts val="1800"/>
              <a:buFont typeface="Arial"/>
              <a:buChar char="•"/>
            </a:pPr>
            <a:r>
              <a:rPr lang="en" sz="1800">
                <a:latin typeface="Arial"/>
                <a:ea typeface="Arial"/>
                <a:cs typeface="Arial"/>
                <a:sym typeface="Arial"/>
              </a:rPr>
              <a:t>Test before arrival and bring personal isolation kits.</a:t>
            </a:r>
            <a:endParaRPr sz="1800">
              <a:latin typeface="Arial"/>
              <a:ea typeface="Arial"/>
              <a:cs typeface="Arial"/>
              <a:sym typeface="Arial"/>
            </a:endParaRPr>
          </a:p>
          <a:p>
            <a:pPr indent="-342900" lvl="0" marL="457200" rtl="0" algn="l">
              <a:lnSpc>
                <a:spcPct val="100000"/>
              </a:lnSpc>
              <a:spcBef>
                <a:spcPts val="1000"/>
              </a:spcBef>
              <a:spcAft>
                <a:spcPts val="0"/>
              </a:spcAft>
              <a:buSzPts val="1800"/>
              <a:buFont typeface="Arial"/>
              <a:buChar char="•"/>
            </a:pPr>
            <a:r>
              <a:rPr lang="en" sz="1800">
                <a:latin typeface="Arial"/>
                <a:ea typeface="Arial"/>
                <a:cs typeface="Arial"/>
                <a:sym typeface="Arial"/>
              </a:rPr>
              <a:t>Quiet period for undergraduates pending two negative on-campus tests; may attend MIT-managed programs, classes, labs.</a:t>
            </a:r>
            <a:endParaRPr sz="1800">
              <a:latin typeface="Arial"/>
              <a:ea typeface="Arial"/>
              <a:cs typeface="Arial"/>
              <a:sym typeface="Arial"/>
            </a:endParaRPr>
          </a:p>
          <a:p>
            <a:pPr indent="-342900" lvl="0" marL="457200" rtl="0" algn="l">
              <a:lnSpc>
                <a:spcPct val="100000"/>
              </a:lnSpc>
              <a:spcBef>
                <a:spcPts val="1000"/>
              </a:spcBef>
              <a:spcAft>
                <a:spcPts val="0"/>
              </a:spcAft>
              <a:buSzPts val="1800"/>
              <a:buFont typeface="Arial"/>
              <a:buChar char="•"/>
            </a:pPr>
            <a:r>
              <a:rPr lang="en" sz="1800">
                <a:latin typeface="Arial"/>
                <a:ea typeface="Arial"/>
                <a:cs typeface="Arial"/>
                <a:sym typeface="Arial"/>
              </a:rPr>
              <a:t>Well-fitted mask must be worn when outside of private room, suite, apartment or in an enclosed private space.</a:t>
            </a:r>
            <a:endParaRPr sz="1800">
              <a:latin typeface="Arial"/>
              <a:ea typeface="Arial"/>
              <a:cs typeface="Arial"/>
              <a:sym typeface="Arial"/>
            </a:endParaRPr>
          </a:p>
          <a:p>
            <a:pPr indent="-342900" lvl="0" marL="457200" rtl="0" algn="l">
              <a:lnSpc>
                <a:spcPct val="100000"/>
              </a:lnSpc>
              <a:spcBef>
                <a:spcPts val="1000"/>
              </a:spcBef>
              <a:spcAft>
                <a:spcPts val="0"/>
              </a:spcAft>
              <a:buSzPts val="1800"/>
              <a:buFont typeface="Arial"/>
              <a:buChar char="•"/>
            </a:pPr>
            <a:r>
              <a:rPr lang="en" sz="1800">
                <a:latin typeface="Arial"/>
                <a:ea typeface="Arial"/>
                <a:cs typeface="Arial"/>
                <a:sym typeface="Arial"/>
              </a:rPr>
              <a:t>No changes to travel policies or to guest policy for House Teams, GRAs, and grads in residence. </a:t>
            </a:r>
            <a:endParaRPr sz="1800">
              <a:latin typeface="Arial"/>
              <a:ea typeface="Arial"/>
              <a:cs typeface="Arial"/>
              <a:sym typeface="Arial"/>
            </a:endParaRPr>
          </a:p>
          <a:p>
            <a:pPr indent="-342900" lvl="0" marL="457200" rtl="0" algn="l">
              <a:lnSpc>
                <a:spcPct val="100000"/>
              </a:lnSpc>
              <a:spcBef>
                <a:spcPts val="1000"/>
              </a:spcBef>
              <a:spcAft>
                <a:spcPts val="0"/>
              </a:spcAft>
              <a:buSzPts val="1800"/>
              <a:buFont typeface="Arial"/>
              <a:buChar char="•"/>
            </a:pPr>
            <a:r>
              <a:rPr lang="en" sz="1800">
                <a:latin typeface="Arial"/>
                <a:ea typeface="Arial"/>
                <a:cs typeface="Arial"/>
                <a:sym typeface="Arial"/>
              </a:rPr>
              <a:t>No non-MIT overnight guests in UG Institute housing. Spectators to athletic events must be a COVID Pass holder.</a:t>
            </a:r>
            <a:endParaRPr sz="1800">
              <a:latin typeface="Arial"/>
              <a:ea typeface="Arial"/>
              <a:cs typeface="Arial"/>
              <a:sym typeface="Arial"/>
            </a:endParaRPr>
          </a:p>
          <a:p>
            <a:pPr indent="0" lvl="0" marL="0" rtl="0" algn="l">
              <a:lnSpc>
                <a:spcPct val="115000"/>
              </a:lnSpc>
              <a:spcBef>
                <a:spcPts val="400"/>
              </a:spcBef>
              <a:spcAft>
                <a:spcPts val="0"/>
              </a:spcAft>
              <a:buNone/>
            </a:pPr>
            <a:r>
              <a:t/>
            </a:r>
            <a:endParaRPr b="1" sz="1300">
              <a:latin typeface="Arial"/>
              <a:ea typeface="Arial"/>
              <a:cs typeface="Arial"/>
              <a:sym typeface="Arial"/>
            </a:endParaRPr>
          </a:p>
        </p:txBody>
      </p:sp>
      <p:sp>
        <p:nvSpPr>
          <p:cNvPr id="240" name="Google Shape;240;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241" name="Google Shape;241;p40"/>
          <p:cNvSpPr txBox="1"/>
          <p:nvPr>
            <p:ph type="title"/>
          </p:nvPr>
        </p:nvSpPr>
        <p:spPr>
          <a:xfrm>
            <a:off x="628650" y="273850"/>
            <a:ext cx="816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t>DSL Plan: Core elements</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1"/>
          <p:cNvSpPr txBox="1"/>
          <p:nvPr>
            <p:ph idx="1" type="body"/>
          </p:nvPr>
        </p:nvSpPr>
        <p:spPr>
          <a:xfrm>
            <a:off x="628650" y="1137300"/>
            <a:ext cx="8394300" cy="40062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b="1" lang="en" sz="1800">
                <a:latin typeface="Arial"/>
                <a:ea typeface="Arial"/>
                <a:cs typeface="Arial"/>
                <a:sym typeface="Arial"/>
              </a:rPr>
              <a:t>Isolation</a:t>
            </a:r>
            <a:endParaRPr b="1" sz="1800">
              <a:latin typeface="Arial"/>
              <a:ea typeface="Arial"/>
              <a:cs typeface="Arial"/>
              <a:sym typeface="Arial"/>
            </a:endParaRPr>
          </a:p>
          <a:p>
            <a:pPr indent="-342900" lvl="0" marL="457200" rtl="0" algn="l">
              <a:lnSpc>
                <a:spcPct val="100000"/>
              </a:lnSpc>
              <a:spcBef>
                <a:spcPts val="1000"/>
              </a:spcBef>
              <a:spcAft>
                <a:spcPts val="0"/>
              </a:spcAft>
              <a:buSzPts val="1800"/>
              <a:buFont typeface="Arial"/>
              <a:buChar char="•"/>
            </a:pPr>
            <a:r>
              <a:rPr lang="en" sz="1800">
                <a:latin typeface="Arial"/>
                <a:ea typeface="Arial"/>
                <a:cs typeface="Arial"/>
                <a:sym typeface="Arial"/>
              </a:rPr>
              <a:t>I</a:t>
            </a:r>
            <a:r>
              <a:rPr lang="en" sz="1800">
                <a:latin typeface="Arial"/>
                <a:ea typeface="Arial"/>
                <a:cs typeface="Arial"/>
                <a:sym typeface="Arial"/>
              </a:rPr>
              <a:t>solate in place for five days. Automated messages, zoom/group meetings, may walk outdoors for 30 min. 2x daily, pick-up meals in designated locations of res hall, wear a well-fitted mask.</a:t>
            </a:r>
            <a:endParaRPr sz="1800">
              <a:latin typeface="Arial"/>
              <a:ea typeface="Arial"/>
              <a:cs typeface="Arial"/>
              <a:sym typeface="Arial"/>
            </a:endParaRPr>
          </a:p>
          <a:p>
            <a:pPr indent="-342900" lvl="0" marL="457200" rtl="0" algn="l">
              <a:lnSpc>
                <a:spcPct val="100000"/>
              </a:lnSpc>
              <a:spcBef>
                <a:spcPts val="1000"/>
              </a:spcBef>
              <a:spcAft>
                <a:spcPts val="0"/>
              </a:spcAft>
              <a:buSzPts val="1800"/>
              <a:buFont typeface="Arial"/>
              <a:buChar char="•"/>
            </a:pPr>
            <a:r>
              <a:rPr lang="en" sz="1800">
                <a:latin typeface="Arial"/>
                <a:ea typeface="Arial"/>
                <a:cs typeface="Arial"/>
                <a:sym typeface="Arial"/>
              </a:rPr>
              <a:t>Floor restrooms designated for COVID-positive use, wearing well-fitted mask. Limit time showering and dry hair in room.</a:t>
            </a:r>
            <a:endParaRPr sz="1800">
              <a:latin typeface="Arial"/>
              <a:ea typeface="Arial"/>
              <a:cs typeface="Arial"/>
              <a:sym typeface="Arial"/>
            </a:endParaRPr>
          </a:p>
          <a:p>
            <a:pPr indent="-342900" lvl="0" marL="457200" rtl="0" algn="l">
              <a:lnSpc>
                <a:spcPct val="100000"/>
              </a:lnSpc>
              <a:spcBef>
                <a:spcPts val="1000"/>
              </a:spcBef>
              <a:spcAft>
                <a:spcPts val="0"/>
              </a:spcAft>
              <a:buSzPts val="1800"/>
              <a:buFont typeface="Arial"/>
              <a:buChar char="•"/>
            </a:pPr>
            <a:r>
              <a:rPr lang="en" sz="1800">
                <a:latin typeface="Arial"/>
                <a:ea typeface="Arial"/>
                <a:cs typeface="Arial"/>
                <a:sym typeface="Arial"/>
              </a:rPr>
              <a:t>House Team/FSILG staff receive daily reports of students who need to isolate; reports also viewable securely online. </a:t>
            </a:r>
            <a:endParaRPr sz="1800">
              <a:latin typeface="Arial"/>
              <a:ea typeface="Arial"/>
              <a:cs typeface="Arial"/>
              <a:sym typeface="Arial"/>
            </a:endParaRPr>
          </a:p>
          <a:p>
            <a:pPr indent="-342900" lvl="0" marL="457200" rtl="0" algn="l">
              <a:lnSpc>
                <a:spcPct val="100000"/>
              </a:lnSpc>
              <a:spcBef>
                <a:spcPts val="1000"/>
              </a:spcBef>
              <a:spcAft>
                <a:spcPts val="0"/>
              </a:spcAft>
              <a:buSzPts val="1800"/>
              <a:buFont typeface="Arial"/>
              <a:buChar char="•"/>
            </a:pPr>
            <a:r>
              <a:rPr lang="en" sz="1800">
                <a:latin typeface="Arial"/>
                <a:ea typeface="Arial"/>
                <a:cs typeface="Arial"/>
                <a:sym typeface="Arial"/>
              </a:rPr>
              <a:t>Rapid antigen tests used for roommates of student testing positive. If roommate is negative, they may stay in room, move to a campus space (if available), to home/suitable off-campus location, or to an emergency cot. If roommate tests positive, student to move back to room to complete isolation.</a:t>
            </a:r>
            <a:endParaRPr sz="1800">
              <a:latin typeface="Arial"/>
              <a:ea typeface="Arial"/>
              <a:cs typeface="Arial"/>
              <a:sym typeface="Arial"/>
            </a:endParaRPr>
          </a:p>
          <a:p>
            <a:pPr indent="0" lvl="0" marL="0" rtl="0" algn="l">
              <a:lnSpc>
                <a:spcPct val="115000"/>
              </a:lnSpc>
              <a:spcBef>
                <a:spcPts val="400"/>
              </a:spcBef>
              <a:spcAft>
                <a:spcPts val="0"/>
              </a:spcAft>
              <a:buNone/>
            </a:pPr>
            <a:r>
              <a:t/>
            </a:r>
            <a:endParaRPr b="1" sz="1300">
              <a:latin typeface="Arial"/>
              <a:ea typeface="Arial"/>
              <a:cs typeface="Arial"/>
              <a:sym typeface="Arial"/>
            </a:endParaRPr>
          </a:p>
        </p:txBody>
      </p:sp>
      <p:sp>
        <p:nvSpPr>
          <p:cNvPr id="247" name="Google Shape;247;p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248" name="Google Shape;248;p41"/>
          <p:cNvSpPr txBox="1"/>
          <p:nvPr>
            <p:ph type="title"/>
          </p:nvPr>
        </p:nvSpPr>
        <p:spPr>
          <a:xfrm>
            <a:off x="628650" y="273850"/>
            <a:ext cx="816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t>DSL Plan: Core elements</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2"/>
          <p:cNvSpPr txBox="1"/>
          <p:nvPr>
            <p:ph idx="1" type="body"/>
          </p:nvPr>
        </p:nvSpPr>
        <p:spPr>
          <a:xfrm>
            <a:off x="628650" y="1137300"/>
            <a:ext cx="8394300" cy="40062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t/>
            </a:r>
            <a:endParaRPr sz="1800">
              <a:latin typeface="Arial"/>
              <a:ea typeface="Arial"/>
              <a:cs typeface="Arial"/>
              <a:sym typeface="Arial"/>
            </a:endParaRPr>
          </a:p>
          <a:p>
            <a:pPr indent="-342900" lvl="0" marL="457200" rtl="0" algn="l">
              <a:lnSpc>
                <a:spcPct val="100000"/>
              </a:lnSpc>
              <a:spcBef>
                <a:spcPts val="1000"/>
              </a:spcBef>
              <a:spcAft>
                <a:spcPts val="0"/>
              </a:spcAft>
              <a:buSzPts val="1800"/>
              <a:buFont typeface="Arial"/>
              <a:buChar char="•"/>
            </a:pPr>
            <a:r>
              <a:rPr lang="en" sz="1800">
                <a:latin typeface="Arial"/>
                <a:ea typeface="Arial"/>
                <a:cs typeface="Arial"/>
                <a:sym typeface="Arial"/>
              </a:rPr>
              <a:t>FSILGs utilized DSL-supplied template to develop Covid plans for isolation, cleaning, and meal service.</a:t>
            </a:r>
            <a:endParaRPr sz="1800">
              <a:latin typeface="Arial"/>
              <a:ea typeface="Arial"/>
              <a:cs typeface="Arial"/>
              <a:sym typeface="Arial"/>
            </a:endParaRPr>
          </a:p>
          <a:p>
            <a:pPr indent="0" lvl="0" marL="457200" rtl="0" algn="l">
              <a:lnSpc>
                <a:spcPct val="100000"/>
              </a:lnSpc>
              <a:spcBef>
                <a:spcPts val="0"/>
              </a:spcBef>
              <a:spcAft>
                <a:spcPts val="0"/>
              </a:spcAft>
              <a:buNone/>
            </a:pPr>
            <a:r>
              <a:t/>
            </a:r>
            <a:endParaRPr sz="1800">
              <a:latin typeface="Arial"/>
              <a:ea typeface="Arial"/>
              <a:cs typeface="Arial"/>
              <a:sym typeface="Arial"/>
            </a:endParaRPr>
          </a:p>
          <a:p>
            <a:pPr indent="0" lvl="0" marL="0" rtl="0" algn="l">
              <a:lnSpc>
                <a:spcPct val="115000"/>
              </a:lnSpc>
              <a:spcBef>
                <a:spcPts val="0"/>
              </a:spcBef>
              <a:spcAft>
                <a:spcPts val="0"/>
              </a:spcAft>
              <a:buNone/>
            </a:pPr>
            <a:r>
              <a:rPr b="1" lang="en" sz="1800">
                <a:latin typeface="Arial"/>
                <a:ea typeface="Arial"/>
                <a:cs typeface="Arial"/>
                <a:sym typeface="Arial"/>
              </a:rPr>
              <a:t>Food Service</a:t>
            </a:r>
            <a:endParaRPr b="1" sz="1800">
              <a:latin typeface="Arial"/>
              <a:ea typeface="Arial"/>
              <a:cs typeface="Arial"/>
              <a:sym typeface="Arial"/>
            </a:endParaRPr>
          </a:p>
          <a:p>
            <a:pPr indent="-342900" lvl="0" marL="457200" rtl="0" algn="l">
              <a:lnSpc>
                <a:spcPct val="100000"/>
              </a:lnSpc>
              <a:spcBef>
                <a:spcPts val="1000"/>
              </a:spcBef>
              <a:spcAft>
                <a:spcPts val="0"/>
              </a:spcAft>
              <a:buSzPts val="1800"/>
              <a:buFont typeface="Arial"/>
              <a:buChar char="•"/>
            </a:pPr>
            <a:r>
              <a:rPr lang="en" sz="1800">
                <a:latin typeface="Arial"/>
                <a:ea typeface="Arial"/>
                <a:cs typeface="Arial"/>
                <a:sym typeface="Arial"/>
              </a:rPr>
              <a:t>Isolation meals with four dietary options available at designated locations in UG houses, 70 Amherst, and Ashdown.</a:t>
            </a:r>
            <a:endParaRPr sz="1800">
              <a:latin typeface="Arial"/>
              <a:ea typeface="Arial"/>
              <a:cs typeface="Arial"/>
              <a:sym typeface="Arial"/>
            </a:endParaRPr>
          </a:p>
          <a:p>
            <a:pPr indent="-342900" lvl="0" marL="457200" rtl="0" algn="l">
              <a:lnSpc>
                <a:spcPct val="150000"/>
              </a:lnSpc>
              <a:spcBef>
                <a:spcPts val="1000"/>
              </a:spcBef>
              <a:spcAft>
                <a:spcPts val="0"/>
              </a:spcAft>
              <a:buSzPts val="1800"/>
              <a:buFont typeface="Arial"/>
              <a:buChar char="•"/>
            </a:pPr>
            <a:r>
              <a:rPr lang="en" sz="1800">
                <a:latin typeface="Arial"/>
                <a:ea typeface="Arial"/>
                <a:cs typeface="Arial"/>
                <a:sym typeface="Arial"/>
              </a:rPr>
              <a:t>CFY to follow meal-prep guidance and eat in groups of four or fewer people.</a:t>
            </a:r>
            <a:endParaRPr sz="1800">
              <a:latin typeface="Arial"/>
              <a:ea typeface="Arial"/>
              <a:cs typeface="Arial"/>
              <a:sym typeface="Arial"/>
            </a:endParaRPr>
          </a:p>
          <a:p>
            <a:pPr indent="-342900" lvl="0" marL="457200" rtl="0" algn="l">
              <a:lnSpc>
                <a:spcPct val="100000"/>
              </a:lnSpc>
              <a:spcBef>
                <a:spcPts val="0"/>
              </a:spcBef>
              <a:spcAft>
                <a:spcPts val="0"/>
              </a:spcAft>
              <a:buSzPts val="1800"/>
              <a:buFont typeface="Arial"/>
              <a:buChar char="•"/>
            </a:pPr>
            <a:r>
              <a:rPr lang="en" sz="1800">
                <a:latin typeface="Arial"/>
                <a:ea typeface="Arial"/>
                <a:cs typeface="Arial"/>
                <a:sym typeface="Arial"/>
              </a:rPr>
              <a:t>Staff deployed to prepare meals for students.</a:t>
            </a:r>
            <a:r>
              <a:rPr lang="en" sz="1800">
                <a:latin typeface="Arial"/>
                <a:ea typeface="Arial"/>
                <a:cs typeface="Arial"/>
                <a:sym typeface="Arial"/>
              </a:rPr>
              <a:t>Some retail is open. </a:t>
            </a:r>
            <a:endParaRPr sz="1800">
              <a:latin typeface="Arial"/>
              <a:ea typeface="Arial"/>
              <a:cs typeface="Arial"/>
              <a:sym typeface="Arial"/>
            </a:endParaRPr>
          </a:p>
          <a:p>
            <a:pPr indent="-342900" lvl="0" marL="457200" rtl="0" algn="l">
              <a:lnSpc>
                <a:spcPct val="100000"/>
              </a:lnSpc>
              <a:spcBef>
                <a:spcPts val="1000"/>
              </a:spcBef>
              <a:spcAft>
                <a:spcPts val="1000"/>
              </a:spcAft>
              <a:buSzPts val="1800"/>
              <a:buFont typeface="Arial"/>
              <a:buChar char="•"/>
            </a:pPr>
            <a:r>
              <a:rPr lang="en" sz="1800">
                <a:latin typeface="Arial"/>
                <a:ea typeface="Arial"/>
                <a:cs typeface="Arial"/>
                <a:sym typeface="Arial"/>
              </a:rPr>
              <a:t>No food/drink at campus events. Grab-and-go food is okay at small house-sponsored events (e.g., floor study break). </a:t>
            </a:r>
            <a:endParaRPr b="1" sz="1300">
              <a:latin typeface="Arial"/>
              <a:ea typeface="Arial"/>
              <a:cs typeface="Arial"/>
              <a:sym typeface="Arial"/>
            </a:endParaRPr>
          </a:p>
        </p:txBody>
      </p:sp>
      <p:sp>
        <p:nvSpPr>
          <p:cNvPr id="254" name="Google Shape;254;p4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255" name="Google Shape;255;p42"/>
          <p:cNvSpPr txBox="1"/>
          <p:nvPr>
            <p:ph type="title"/>
          </p:nvPr>
        </p:nvSpPr>
        <p:spPr>
          <a:xfrm>
            <a:off x="628650" y="273850"/>
            <a:ext cx="816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t>DSL Plan: Isolation &amp; Food Service</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3"/>
          <p:cNvSpPr txBox="1"/>
          <p:nvPr>
            <p:ph type="title"/>
          </p:nvPr>
        </p:nvSpPr>
        <p:spPr>
          <a:xfrm>
            <a:off x="628650" y="273850"/>
            <a:ext cx="816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t>Get </a:t>
            </a:r>
            <a:r>
              <a:rPr b="1" lang="en"/>
              <a:t>boosted</a:t>
            </a:r>
            <a:r>
              <a:rPr b="1" lang="en"/>
              <a:t>; wear a mask</a:t>
            </a:r>
            <a:endParaRPr b="1"/>
          </a:p>
        </p:txBody>
      </p:sp>
      <p:sp>
        <p:nvSpPr>
          <p:cNvPr id="261" name="Google Shape;261;p43"/>
          <p:cNvSpPr txBox="1"/>
          <p:nvPr>
            <p:ph idx="1" type="body"/>
          </p:nvPr>
        </p:nvSpPr>
        <p:spPr>
          <a:xfrm>
            <a:off x="628650" y="1216826"/>
            <a:ext cx="7886700" cy="3542400"/>
          </a:xfrm>
          <a:prstGeom prst="rect">
            <a:avLst/>
          </a:prstGeom>
        </p:spPr>
        <p:txBody>
          <a:bodyPr anchorCtr="0" anchor="t" bIns="34275" lIns="68575" spcFirstLastPara="1" rIns="68575" wrap="square" tIns="34275">
            <a:noAutofit/>
          </a:bodyPr>
          <a:lstStyle/>
          <a:p>
            <a:pPr indent="-323850" lvl="0" marL="457200" rtl="0" algn="l">
              <a:lnSpc>
                <a:spcPct val="115000"/>
              </a:lnSpc>
              <a:spcBef>
                <a:spcPts val="0"/>
              </a:spcBef>
              <a:spcAft>
                <a:spcPts val="0"/>
              </a:spcAft>
              <a:buClr>
                <a:srgbClr val="595959"/>
              </a:buClr>
              <a:buSzPts val="1500"/>
              <a:buChar char="●"/>
            </a:pPr>
            <a:r>
              <a:rPr b="1" lang="en" sz="1500">
                <a:latin typeface="Arial"/>
                <a:ea typeface="Arial"/>
                <a:cs typeface="Arial"/>
                <a:sym typeface="Arial"/>
              </a:rPr>
              <a:t>The most important thing we can do right now</a:t>
            </a:r>
            <a:r>
              <a:rPr b="1" lang="en" sz="1500">
                <a:uFill>
                  <a:noFill/>
                </a:uFill>
                <a:latin typeface="Arial"/>
                <a:ea typeface="Arial"/>
                <a:cs typeface="Arial"/>
                <a:sym typeface="Arial"/>
                <a:hlinkClick r:id="rId3"/>
              </a:rPr>
              <a:t> </a:t>
            </a:r>
            <a:r>
              <a:rPr b="1" lang="en" sz="1500" u="sng">
                <a:solidFill>
                  <a:srgbClr val="0097A7"/>
                </a:solidFill>
                <a:latin typeface="Arial"/>
                <a:ea typeface="Arial"/>
                <a:cs typeface="Arial"/>
                <a:sym typeface="Arial"/>
                <a:hlinkClick r:id="rId4">
                  <a:extLst>
                    <a:ext uri="{A12FA001-AC4F-418D-AE19-62706E023703}">
                      <ahyp:hlinkClr val="tx"/>
                    </a:ext>
                  </a:extLst>
                </a:hlinkClick>
              </a:rPr>
              <a:t>to manage this is to stay masked, and get vaccinated</a:t>
            </a:r>
            <a:r>
              <a:rPr b="1" lang="en" sz="1500">
                <a:latin typeface="Arial"/>
                <a:ea typeface="Arial"/>
                <a:cs typeface="Arial"/>
                <a:sym typeface="Arial"/>
              </a:rPr>
              <a:t> and</a:t>
            </a:r>
            <a:r>
              <a:rPr b="1" lang="en" sz="1500">
                <a:uFill>
                  <a:noFill/>
                </a:uFill>
                <a:latin typeface="Arial"/>
                <a:ea typeface="Arial"/>
                <a:cs typeface="Arial"/>
                <a:sym typeface="Arial"/>
                <a:hlinkClick r:id="rId5"/>
              </a:rPr>
              <a:t> </a:t>
            </a:r>
            <a:r>
              <a:rPr b="1" lang="en" sz="1500" u="sng">
                <a:solidFill>
                  <a:srgbClr val="0097A7"/>
                </a:solidFill>
                <a:latin typeface="Arial"/>
                <a:ea typeface="Arial"/>
                <a:cs typeface="Arial"/>
                <a:sym typeface="Arial"/>
                <a:hlinkClick r:id="rId6">
                  <a:extLst>
                    <a:ext uri="{A12FA001-AC4F-418D-AE19-62706E023703}">
                      <ahyp:hlinkClr val="tx"/>
                    </a:ext>
                  </a:extLst>
                </a:hlinkClick>
              </a:rPr>
              <a:t>boosted</a:t>
            </a:r>
            <a:r>
              <a:rPr lang="en" sz="1500">
                <a:latin typeface="Arial"/>
                <a:ea typeface="Arial"/>
                <a:cs typeface="Arial"/>
                <a:sym typeface="Arial"/>
              </a:rPr>
              <a:t>.</a:t>
            </a:r>
            <a:endParaRPr sz="1500">
              <a:latin typeface="Arial"/>
              <a:ea typeface="Arial"/>
              <a:cs typeface="Arial"/>
              <a:sym typeface="Arial"/>
            </a:endParaRPr>
          </a:p>
          <a:p>
            <a:pPr indent="-323850" lvl="0" marL="457200" rtl="0" algn="l">
              <a:lnSpc>
                <a:spcPct val="115000"/>
              </a:lnSpc>
              <a:spcBef>
                <a:spcPts val="1000"/>
              </a:spcBef>
              <a:spcAft>
                <a:spcPts val="0"/>
              </a:spcAft>
              <a:buClr>
                <a:srgbClr val="595959"/>
              </a:buClr>
              <a:buSzPts val="1500"/>
              <a:buChar char="●"/>
            </a:pPr>
            <a:r>
              <a:rPr b="1" lang="en" sz="1500">
                <a:latin typeface="Arial"/>
                <a:ea typeface="Arial"/>
                <a:cs typeface="Arial"/>
                <a:sym typeface="Arial"/>
              </a:rPr>
              <a:t>MIT’s</a:t>
            </a:r>
            <a:r>
              <a:rPr b="1" lang="en" sz="1500">
                <a:uFill>
                  <a:noFill/>
                </a:uFill>
                <a:latin typeface="Arial"/>
                <a:ea typeface="Arial"/>
                <a:cs typeface="Arial"/>
                <a:sym typeface="Arial"/>
                <a:hlinkClick r:id="rId7"/>
              </a:rPr>
              <a:t> </a:t>
            </a:r>
            <a:r>
              <a:rPr b="1" lang="en" sz="1500" u="sng">
                <a:solidFill>
                  <a:srgbClr val="0097A7"/>
                </a:solidFill>
                <a:latin typeface="Arial"/>
                <a:ea typeface="Arial"/>
                <a:cs typeface="Arial"/>
                <a:sym typeface="Arial"/>
                <a:hlinkClick r:id="rId8">
                  <a:extLst>
                    <a:ext uri="{A12FA001-AC4F-418D-AE19-62706E023703}">
                      <ahyp:hlinkClr val="tx"/>
                    </a:ext>
                  </a:extLst>
                </a:hlinkClick>
              </a:rPr>
              <a:t>deadline for receiving a booster</a:t>
            </a:r>
            <a:r>
              <a:rPr b="1" lang="en" sz="1500">
                <a:latin typeface="Arial"/>
                <a:ea typeface="Arial"/>
                <a:cs typeface="Arial"/>
                <a:sym typeface="Arial"/>
              </a:rPr>
              <a:t> is January 14, 2022</a:t>
            </a:r>
            <a:r>
              <a:rPr lang="en" sz="1500">
                <a:latin typeface="Arial"/>
                <a:ea typeface="Arial"/>
                <a:cs typeface="Arial"/>
                <a:sym typeface="Arial"/>
              </a:rPr>
              <a:t>. This deadline also applies to those who are working or studying remotely.</a:t>
            </a:r>
            <a:endParaRPr sz="1500">
              <a:latin typeface="Arial"/>
              <a:ea typeface="Arial"/>
              <a:cs typeface="Arial"/>
              <a:sym typeface="Arial"/>
            </a:endParaRPr>
          </a:p>
          <a:p>
            <a:pPr indent="-323850" lvl="0" marL="457200" rtl="0" algn="l">
              <a:lnSpc>
                <a:spcPct val="115000"/>
              </a:lnSpc>
              <a:spcBef>
                <a:spcPts val="1000"/>
              </a:spcBef>
              <a:spcAft>
                <a:spcPts val="0"/>
              </a:spcAft>
              <a:buClr>
                <a:srgbClr val="980000"/>
              </a:buClr>
              <a:buSzPts val="1500"/>
              <a:buChar char="●"/>
            </a:pPr>
            <a:r>
              <a:rPr b="1" lang="en" sz="1500">
                <a:solidFill>
                  <a:srgbClr val="980000"/>
                </a:solidFill>
                <a:latin typeface="Arial"/>
                <a:ea typeface="Arial"/>
                <a:cs typeface="Arial"/>
                <a:sym typeface="Arial"/>
              </a:rPr>
              <a:t>On January 15th, access will be removed to campus and to testing for all who do not meet the requirement, plus we will put spring Registration holds in place for students (includes flu vaccine + booster compliance for students)</a:t>
            </a:r>
            <a:endParaRPr b="1" sz="1500">
              <a:solidFill>
                <a:srgbClr val="980000"/>
              </a:solidFill>
              <a:latin typeface="Arial"/>
              <a:ea typeface="Arial"/>
              <a:cs typeface="Arial"/>
              <a:sym typeface="Arial"/>
            </a:endParaRPr>
          </a:p>
          <a:p>
            <a:pPr indent="-323850" lvl="0" marL="457200" rtl="0" algn="l">
              <a:lnSpc>
                <a:spcPct val="115000"/>
              </a:lnSpc>
              <a:spcBef>
                <a:spcPts val="1000"/>
              </a:spcBef>
              <a:spcAft>
                <a:spcPts val="0"/>
              </a:spcAft>
              <a:buClr>
                <a:schemeClr val="dk1"/>
              </a:buClr>
              <a:buSzPts val="1500"/>
              <a:buChar char="●"/>
            </a:pPr>
            <a:r>
              <a:rPr lang="en" sz="1500">
                <a:latin typeface="Arial"/>
                <a:ea typeface="Arial"/>
                <a:cs typeface="Arial"/>
                <a:sym typeface="Arial"/>
              </a:rPr>
              <a:t>Currently, ~65% of the MIT community accessing campus has uploaded proof of a booster.</a:t>
            </a:r>
            <a:endParaRPr b="1" sz="1500">
              <a:latin typeface="Arial"/>
              <a:ea typeface="Arial"/>
              <a:cs typeface="Arial"/>
              <a:sym typeface="Arial"/>
            </a:endParaRPr>
          </a:p>
          <a:p>
            <a:pPr indent="-323850" lvl="0" marL="457200" rtl="0" algn="l">
              <a:lnSpc>
                <a:spcPct val="115000"/>
              </a:lnSpc>
              <a:spcBef>
                <a:spcPts val="1000"/>
              </a:spcBef>
              <a:spcAft>
                <a:spcPts val="0"/>
              </a:spcAft>
              <a:buClr>
                <a:schemeClr val="dk1"/>
              </a:buClr>
              <a:buSzPts val="1500"/>
              <a:buChar char="●"/>
            </a:pPr>
            <a:r>
              <a:rPr lang="en" sz="1500">
                <a:latin typeface="Arial"/>
                <a:ea typeface="Arial"/>
                <a:cs typeface="Arial"/>
                <a:sym typeface="Arial"/>
              </a:rPr>
              <a:t>MIT Medical will hold additional clinics in </a:t>
            </a:r>
            <a:r>
              <a:rPr lang="en" sz="1500">
                <a:latin typeface="Arial"/>
                <a:ea typeface="Arial"/>
                <a:cs typeface="Arial"/>
                <a:sym typeface="Arial"/>
              </a:rPr>
              <a:t>January </a:t>
            </a:r>
            <a:r>
              <a:rPr lang="en" sz="1500">
                <a:latin typeface="Arial"/>
                <a:ea typeface="Arial"/>
                <a:cs typeface="Arial"/>
                <a:sym typeface="Arial"/>
              </a:rPr>
              <a:t>and at the beginning of the spring semester for those who are unable to find a booster appointment before then. (tinyurl.com/mitvaxclinic)</a:t>
            </a:r>
            <a:endParaRPr b="1" sz="1900">
              <a:latin typeface="Arial"/>
              <a:ea typeface="Arial"/>
              <a:cs typeface="Arial"/>
              <a:sym typeface="Arial"/>
            </a:endParaRPr>
          </a:p>
          <a:p>
            <a:pPr indent="0" lvl="0" marL="0" rtl="0" algn="l">
              <a:lnSpc>
                <a:spcPct val="100000"/>
              </a:lnSpc>
              <a:spcBef>
                <a:spcPts val="1000"/>
              </a:spcBef>
              <a:spcAft>
                <a:spcPts val="0"/>
              </a:spcAft>
              <a:buNone/>
            </a:pPr>
            <a:r>
              <a:t/>
            </a:r>
            <a:endParaRPr b="1" sz="1500"/>
          </a:p>
          <a:p>
            <a:pPr indent="0" lvl="0" marL="0" rtl="0" algn="l">
              <a:lnSpc>
                <a:spcPct val="100000"/>
              </a:lnSpc>
              <a:spcBef>
                <a:spcPts val="1000"/>
              </a:spcBef>
              <a:spcAft>
                <a:spcPts val="0"/>
              </a:spcAft>
              <a:buNone/>
            </a:pPr>
            <a:r>
              <a:t/>
            </a:r>
            <a:endParaRPr b="1" sz="1500">
              <a:solidFill>
                <a:srgbClr val="980000"/>
              </a:solidFill>
              <a:latin typeface="Arial"/>
              <a:ea typeface="Arial"/>
              <a:cs typeface="Arial"/>
              <a:sym typeface="Arial"/>
            </a:endParaRPr>
          </a:p>
          <a:p>
            <a:pPr indent="0" lvl="0" marL="457200" rtl="0" algn="l">
              <a:lnSpc>
                <a:spcPct val="100000"/>
              </a:lnSpc>
              <a:spcBef>
                <a:spcPts val="1000"/>
              </a:spcBef>
              <a:spcAft>
                <a:spcPts val="1000"/>
              </a:spcAft>
              <a:buNone/>
            </a:pPr>
            <a:r>
              <a:t/>
            </a:r>
            <a:endParaRPr b="1" sz="1500">
              <a:solidFill>
                <a:srgbClr val="980000"/>
              </a:solidFill>
              <a:latin typeface="Arial"/>
              <a:ea typeface="Arial"/>
              <a:cs typeface="Arial"/>
              <a:sym typeface="Arial"/>
            </a:endParaRPr>
          </a:p>
        </p:txBody>
      </p:sp>
      <p:sp>
        <p:nvSpPr>
          <p:cNvPr id="262" name="Google Shape;262;p4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4"/>
          <p:cNvSpPr txBox="1"/>
          <p:nvPr>
            <p:ph type="title"/>
          </p:nvPr>
        </p:nvSpPr>
        <p:spPr>
          <a:xfrm>
            <a:off x="628650" y="273850"/>
            <a:ext cx="816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t>Vaccination status at MIT (1/5/22)</a:t>
            </a:r>
            <a:endParaRPr b="1"/>
          </a:p>
        </p:txBody>
      </p:sp>
      <p:sp>
        <p:nvSpPr>
          <p:cNvPr id="268" name="Google Shape;268;p4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269" name="Google Shape;269;p44"/>
          <p:cNvPicPr preferRelativeResize="0"/>
          <p:nvPr/>
        </p:nvPicPr>
        <p:blipFill>
          <a:blip r:embed="rId3">
            <a:alphaModFix/>
          </a:blip>
          <a:stretch>
            <a:fillRect/>
          </a:stretch>
        </p:blipFill>
        <p:spPr>
          <a:xfrm>
            <a:off x="152400" y="1420450"/>
            <a:ext cx="8700804" cy="31944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5"/>
          <p:cNvSpPr txBox="1"/>
          <p:nvPr>
            <p:ph type="title"/>
          </p:nvPr>
        </p:nvSpPr>
        <p:spPr>
          <a:xfrm>
            <a:off x="628650" y="273850"/>
            <a:ext cx="816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t>Spring semester (not there yet, but…)</a:t>
            </a:r>
            <a:endParaRPr b="1"/>
          </a:p>
        </p:txBody>
      </p:sp>
      <p:sp>
        <p:nvSpPr>
          <p:cNvPr id="275" name="Google Shape;275;p45"/>
          <p:cNvSpPr txBox="1"/>
          <p:nvPr>
            <p:ph idx="1" type="body"/>
          </p:nvPr>
        </p:nvSpPr>
        <p:spPr>
          <a:xfrm>
            <a:off x="628650" y="1369226"/>
            <a:ext cx="7886700" cy="3542400"/>
          </a:xfrm>
          <a:prstGeom prst="rect">
            <a:avLst/>
          </a:prstGeom>
        </p:spPr>
        <p:txBody>
          <a:bodyPr anchorCtr="0" anchor="t" bIns="34275" lIns="68575" spcFirstLastPara="1" rIns="68575" wrap="square" tIns="34275">
            <a:noAutofit/>
          </a:bodyPr>
          <a:lstStyle/>
          <a:p>
            <a:pPr indent="-342900" lvl="0" marL="457200" rtl="0" algn="l">
              <a:lnSpc>
                <a:spcPct val="115000"/>
              </a:lnSpc>
              <a:spcBef>
                <a:spcPts val="0"/>
              </a:spcBef>
              <a:spcAft>
                <a:spcPts val="0"/>
              </a:spcAft>
              <a:buClr>
                <a:schemeClr val="dk1"/>
              </a:buClr>
              <a:buSzPts val="1800"/>
              <a:buChar char="●"/>
            </a:pPr>
            <a:r>
              <a:rPr lang="en" sz="1800">
                <a:latin typeface="Arial"/>
                <a:ea typeface="Arial"/>
                <a:cs typeface="Arial"/>
                <a:sym typeface="Arial"/>
              </a:rPr>
              <a:t>We are planning for the spring term to be in person.</a:t>
            </a:r>
            <a:endParaRPr sz="1800">
              <a:latin typeface="Arial"/>
              <a:ea typeface="Arial"/>
              <a:cs typeface="Arial"/>
              <a:sym typeface="Arial"/>
            </a:endParaRPr>
          </a:p>
          <a:p>
            <a:pPr indent="-342900" lvl="0" marL="457200" rtl="0" algn="l">
              <a:lnSpc>
                <a:spcPct val="115000"/>
              </a:lnSpc>
              <a:spcBef>
                <a:spcPts val="1000"/>
              </a:spcBef>
              <a:spcAft>
                <a:spcPts val="0"/>
              </a:spcAft>
              <a:buClr>
                <a:schemeClr val="dk1"/>
              </a:buClr>
              <a:buSzPts val="1800"/>
              <a:buFont typeface="Arial"/>
              <a:buChar char="●"/>
            </a:pPr>
            <a:r>
              <a:rPr lang="en" sz="1800">
                <a:latin typeface="Arial"/>
                <a:ea typeface="Arial"/>
                <a:cs typeface="Arial"/>
                <a:sym typeface="Arial"/>
              </a:rPr>
              <a:t>EVERYONE should have strong academic and research continuity plans in place for January and the first couple weeks of February.</a:t>
            </a:r>
            <a:endParaRPr sz="1800">
              <a:latin typeface="Arial"/>
              <a:ea typeface="Arial"/>
              <a:cs typeface="Arial"/>
              <a:sym typeface="Arial"/>
            </a:endParaRPr>
          </a:p>
          <a:p>
            <a:pPr indent="-342900" lvl="0" marL="457200" rtl="0" algn="l">
              <a:lnSpc>
                <a:spcPct val="115000"/>
              </a:lnSpc>
              <a:spcBef>
                <a:spcPts val="1000"/>
              </a:spcBef>
              <a:spcAft>
                <a:spcPts val="0"/>
              </a:spcAft>
              <a:buClr>
                <a:schemeClr val="dk1"/>
              </a:buClr>
              <a:buSzPts val="1800"/>
              <a:buChar char="●"/>
            </a:pPr>
            <a:r>
              <a:rPr lang="en" sz="1800">
                <a:latin typeface="Arial"/>
                <a:ea typeface="Arial"/>
                <a:cs typeface="Arial"/>
                <a:sym typeface="Arial"/>
              </a:rPr>
              <a:t>It is essential that we learn and adapt now… before the spring term begins in February</a:t>
            </a:r>
            <a:r>
              <a:rPr lang="en" sz="1800">
                <a:latin typeface="Arial"/>
                <a:ea typeface="Arial"/>
                <a:cs typeface="Arial"/>
                <a:sym typeface="Arial"/>
              </a:rPr>
              <a:t>.</a:t>
            </a:r>
            <a:endParaRPr sz="1800">
              <a:latin typeface="Arial"/>
              <a:ea typeface="Arial"/>
              <a:cs typeface="Arial"/>
              <a:sym typeface="Arial"/>
            </a:endParaRPr>
          </a:p>
          <a:p>
            <a:pPr indent="-342900" lvl="0" marL="457200" rtl="0" algn="l">
              <a:lnSpc>
                <a:spcPct val="115000"/>
              </a:lnSpc>
              <a:spcBef>
                <a:spcPts val="1000"/>
              </a:spcBef>
              <a:spcAft>
                <a:spcPts val="0"/>
              </a:spcAft>
              <a:buClr>
                <a:schemeClr val="dk1"/>
              </a:buClr>
              <a:buSzPts val="1800"/>
              <a:buChar char="●"/>
            </a:pPr>
            <a:r>
              <a:rPr lang="en" sz="1800">
                <a:latin typeface="Arial"/>
                <a:ea typeface="Arial"/>
                <a:cs typeface="Arial"/>
                <a:sym typeface="Arial"/>
              </a:rPr>
              <a:t>IAP provides that opportunity.</a:t>
            </a:r>
            <a:endParaRPr b="1" sz="1600">
              <a:latin typeface="Arial"/>
              <a:ea typeface="Arial"/>
              <a:cs typeface="Arial"/>
              <a:sym typeface="Arial"/>
            </a:endParaRPr>
          </a:p>
          <a:p>
            <a:pPr indent="0" lvl="0" marL="0" rtl="0" algn="l">
              <a:lnSpc>
                <a:spcPct val="100000"/>
              </a:lnSpc>
              <a:spcBef>
                <a:spcPts val="1000"/>
              </a:spcBef>
              <a:spcAft>
                <a:spcPts val="0"/>
              </a:spcAft>
              <a:buNone/>
            </a:pPr>
            <a:r>
              <a:t/>
            </a:r>
            <a:endParaRPr b="1" sz="1800"/>
          </a:p>
          <a:p>
            <a:pPr indent="0" lvl="0" marL="0" rtl="0" algn="l">
              <a:lnSpc>
                <a:spcPct val="100000"/>
              </a:lnSpc>
              <a:spcBef>
                <a:spcPts val="1000"/>
              </a:spcBef>
              <a:spcAft>
                <a:spcPts val="0"/>
              </a:spcAft>
              <a:buNone/>
            </a:pPr>
            <a:r>
              <a:t/>
            </a:r>
            <a:endParaRPr b="1" sz="1800">
              <a:solidFill>
                <a:srgbClr val="980000"/>
              </a:solidFill>
              <a:latin typeface="Arial"/>
              <a:ea typeface="Arial"/>
              <a:cs typeface="Arial"/>
              <a:sym typeface="Arial"/>
            </a:endParaRPr>
          </a:p>
          <a:p>
            <a:pPr indent="0" lvl="0" marL="457200" rtl="0" algn="l">
              <a:lnSpc>
                <a:spcPct val="100000"/>
              </a:lnSpc>
              <a:spcBef>
                <a:spcPts val="1000"/>
              </a:spcBef>
              <a:spcAft>
                <a:spcPts val="1000"/>
              </a:spcAft>
              <a:buNone/>
            </a:pPr>
            <a:r>
              <a:t/>
            </a:r>
            <a:endParaRPr b="1" sz="1800">
              <a:solidFill>
                <a:srgbClr val="980000"/>
              </a:solidFill>
              <a:latin typeface="Arial"/>
              <a:ea typeface="Arial"/>
              <a:cs typeface="Arial"/>
              <a:sym typeface="Arial"/>
            </a:endParaRPr>
          </a:p>
        </p:txBody>
      </p:sp>
      <p:sp>
        <p:nvSpPr>
          <p:cNvPr id="276" name="Google Shape;276;p4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8"/>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t>Agenda</a:t>
            </a:r>
            <a:endParaRPr b="1"/>
          </a:p>
        </p:txBody>
      </p:sp>
      <p:sp>
        <p:nvSpPr>
          <p:cNvPr id="145" name="Google Shape;145;p28"/>
          <p:cNvSpPr txBox="1"/>
          <p:nvPr>
            <p:ph idx="1" type="body"/>
          </p:nvPr>
        </p:nvSpPr>
        <p:spPr>
          <a:xfrm>
            <a:off x="628650" y="1369225"/>
            <a:ext cx="8428800" cy="36069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b="1" lang="en" sz="1800"/>
              <a:t>Welcome &amp; Overview</a:t>
            </a:r>
            <a:br>
              <a:rPr lang="en" sz="1800"/>
            </a:br>
            <a:endParaRPr sz="1800"/>
          </a:p>
          <a:p>
            <a:pPr indent="0" lvl="0" marL="0" rtl="0" algn="l">
              <a:lnSpc>
                <a:spcPct val="115000"/>
              </a:lnSpc>
              <a:spcBef>
                <a:spcPts val="0"/>
              </a:spcBef>
              <a:spcAft>
                <a:spcPts val="0"/>
              </a:spcAft>
              <a:buNone/>
            </a:pPr>
            <a:r>
              <a:rPr b="1" lang="en" sz="1800"/>
              <a:t>Campus Covid Updates</a:t>
            </a:r>
            <a:r>
              <a:rPr b="1" lang="en" sz="1600"/>
              <a:t> </a:t>
            </a:r>
            <a:r>
              <a:rPr lang="en" sz="1600"/>
              <a:t>with Suzanne Blake, Ian A. Waitz, Cecilia Stuopis, &amp; Shawn Ferullo</a:t>
            </a:r>
            <a:endParaRPr sz="1600"/>
          </a:p>
          <a:p>
            <a:pPr indent="-330200" lvl="0" marL="457200" rtl="0" algn="l">
              <a:lnSpc>
                <a:spcPct val="115000"/>
              </a:lnSpc>
              <a:spcBef>
                <a:spcPts val="0"/>
              </a:spcBef>
              <a:spcAft>
                <a:spcPts val="0"/>
              </a:spcAft>
              <a:buSzPts val="1600"/>
              <a:buChar char="•"/>
            </a:pPr>
            <a:r>
              <a:rPr lang="en" sz="1600"/>
              <a:t>Context; case updates; new CDC guidance; changes to protocols/messages</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rPr b="1" lang="en" sz="1800"/>
              <a:t>DSL updates</a:t>
            </a:r>
            <a:r>
              <a:rPr b="1" lang="en" sz="1600"/>
              <a:t> </a:t>
            </a:r>
            <a:r>
              <a:rPr lang="en" sz="1600"/>
              <a:t>with Suzy Nelson, David Randall, Kate McCarthy, Judy Robinson, David Friedrich, </a:t>
            </a:r>
            <a:br>
              <a:rPr lang="en" sz="1600"/>
            </a:br>
            <a:r>
              <a:rPr lang="en" sz="1600"/>
              <a:t>&amp; Mark Hayes</a:t>
            </a:r>
            <a:endParaRPr sz="1600"/>
          </a:p>
          <a:p>
            <a:pPr indent="-330200" lvl="0" marL="457200" rtl="0" algn="l">
              <a:lnSpc>
                <a:spcPct val="115000"/>
              </a:lnSpc>
              <a:spcBef>
                <a:spcPts val="0"/>
              </a:spcBef>
              <a:spcAft>
                <a:spcPts val="0"/>
              </a:spcAft>
              <a:buSzPts val="1600"/>
              <a:buChar char="•"/>
            </a:pPr>
            <a:r>
              <a:rPr lang="en" sz="1600"/>
              <a:t>Isolation support; house management; food service; and other topics</a:t>
            </a:r>
            <a:endParaRPr sz="16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b="1" lang="en" sz="1800"/>
              <a:t>Q &amp; A</a:t>
            </a:r>
            <a:endParaRPr b="1" sz="1800"/>
          </a:p>
        </p:txBody>
      </p:sp>
      <p:sp>
        <p:nvSpPr>
          <p:cNvPr id="146" name="Google Shape;146;p2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6"/>
          <p:cNvSpPr txBox="1"/>
          <p:nvPr>
            <p:ph type="title"/>
          </p:nvPr>
        </p:nvSpPr>
        <p:spPr>
          <a:xfrm>
            <a:off x="623888" y="285751"/>
            <a:ext cx="7886700" cy="24636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Discussion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9"/>
          <p:cNvPicPr preferRelativeResize="0"/>
          <p:nvPr/>
        </p:nvPicPr>
        <p:blipFill>
          <a:blip r:embed="rId3">
            <a:alphaModFix/>
          </a:blip>
          <a:stretch>
            <a:fillRect/>
          </a:stretch>
        </p:blipFill>
        <p:spPr>
          <a:xfrm>
            <a:off x="766825" y="1041675"/>
            <a:ext cx="4654851" cy="3738651"/>
          </a:xfrm>
          <a:prstGeom prst="rect">
            <a:avLst/>
          </a:prstGeom>
          <a:noFill/>
          <a:ln>
            <a:noFill/>
          </a:ln>
        </p:spPr>
      </p:pic>
      <p:sp>
        <p:nvSpPr>
          <p:cNvPr id="152" name="Google Shape;152;p2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153" name="Google Shape;153;p29"/>
          <p:cNvSpPr txBox="1"/>
          <p:nvPr/>
        </p:nvSpPr>
        <p:spPr>
          <a:xfrm>
            <a:off x="5847450" y="1951825"/>
            <a:ext cx="2804400" cy="10620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rgbClr val="A61C00"/>
                </a:solidFill>
                <a:latin typeface="Calibri"/>
                <a:ea typeface="Calibri"/>
                <a:cs typeface="Calibri"/>
                <a:sym typeface="Calibri"/>
              </a:rPr>
              <a:t>~10x higher than any time in the prior two years of the pandemic</a:t>
            </a:r>
            <a:endParaRPr sz="1900">
              <a:solidFill>
                <a:srgbClr val="A61C00"/>
              </a:solidFill>
              <a:latin typeface="Calibri"/>
              <a:ea typeface="Calibri"/>
              <a:cs typeface="Calibri"/>
              <a:sym typeface="Calibri"/>
            </a:endParaRPr>
          </a:p>
        </p:txBody>
      </p:sp>
      <p:sp>
        <p:nvSpPr>
          <p:cNvPr id="154" name="Google Shape;154;p29"/>
          <p:cNvSpPr txBox="1"/>
          <p:nvPr/>
        </p:nvSpPr>
        <p:spPr>
          <a:xfrm>
            <a:off x="628650" y="4780325"/>
            <a:ext cx="392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https://www.mwra.com/biobot/biobotdata.htm</a:t>
            </a:r>
            <a:endParaRPr/>
          </a:p>
        </p:txBody>
      </p:sp>
      <p:sp>
        <p:nvSpPr>
          <p:cNvPr id="155" name="Google Shape;155;p29"/>
          <p:cNvSpPr txBox="1"/>
          <p:nvPr/>
        </p:nvSpPr>
        <p:spPr>
          <a:xfrm>
            <a:off x="716050" y="209125"/>
            <a:ext cx="725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highlight>
                <a:srgbClr val="FFFF00"/>
              </a:highlight>
              <a:latin typeface="Calibri"/>
              <a:ea typeface="Calibri"/>
              <a:cs typeface="Calibri"/>
              <a:sym typeface="Calibri"/>
            </a:endParaRPr>
          </a:p>
        </p:txBody>
      </p:sp>
      <p:sp>
        <p:nvSpPr>
          <p:cNvPr id="156" name="Google Shape;156;p29"/>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t>Viral loads in the greater Boston area</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30"/>
          <p:cNvPicPr preferRelativeResize="0"/>
          <p:nvPr/>
        </p:nvPicPr>
        <p:blipFill>
          <a:blip r:embed="rId3">
            <a:alphaModFix/>
          </a:blip>
          <a:stretch>
            <a:fillRect/>
          </a:stretch>
        </p:blipFill>
        <p:spPr>
          <a:xfrm>
            <a:off x="618375" y="1211250"/>
            <a:ext cx="5158676" cy="3725424"/>
          </a:xfrm>
          <a:prstGeom prst="rect">
            <a:avLst/>
          </a:prstGeom>
          <a:noFill/>
          <a:ln>
            <a:noFill/>
          </a:ln>
        </p:spPr>
      </p:pic>
      <p:sp>
        <p:nvSpPr>
          <p:cNvPr id="162" name="Google Shape;162;p30"/>
          <p:cNvSpPr txBox="1"/>
          <p:nvPr/>
        </p:nvSpPr>
        <p:spPr>
          <a:xfrm>
            <a:off x="5928750" y="2110050"/>
            <a:ext cx="3115800" cy="9234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Calibri"/>
                <a:ea typeface="Calibri"/>
                <a:cs typeface="Calibri"/>
                <a:sym typeface="Calibri"/>
              </a:rPr>
              <a:t>Expecting &gt; 1000 to test positive this week</a:t>
            </a:r>
            <a:endParaRPr sz="2400">
              <a:latin typeface="Calibri"/>
              <a:ea typeface="Calibri"/>
              <a:cs typeface="Calibri"/>
              <a:sym typeface="Calibri"/>
            </a:endParaRPr>
          </a:p>
        </p:txBody>
      </p:sp>
      <p:sp>
        <p:nvSpPr>
          <p:cNvPr id="163" name="Google Shape;163;p30"/>
          <p:cNvSpPr/>
          <p:nvPr/>
        </p:nvSpPr>
        <p:spPr>
          <a:xfrm>
            <a:off x="1173350" y="1854425"/>
            <a:ext cx="424800" cy="2771400"/>
          </a:xfrm>
          <a:prstGeom prst="roundRect">
            <a:avLst>
              <a:gd fmla="val 16667" name="adj"/>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t>MIT case loads</a:t>
            </a:r>
            <a:endParaRPr b="1"/>
          </a:p>
        </p:txBody>
      </p:sp>
      <p:sp>
        <p:nvSpPr>
          <p:cNvPr id="165" name="Google Shape;165;p3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cxnSp>
        <p:nvCxnSpPr>
          <p:cNvPr id="166" name="Google Shape;166;p30"/>
          <p:cNvCxnSpPr/>
          <p:nvPr/>
        </p:nvCxnSpPr>
        <p:spPr>
          <a:xfrm flipH="1">
            <a:off x="2515350" y="2303400"/>
            <a:ext cx="977700" cy="13500"/>
          </a:xfrm>
          <a:prstGeom prst="straightConnector1">
            <a:avLst/>
          </a:prstGeom>
          <a:noFill/>
          <a:ln cap="flat" cmpd="sng" w="28575">
            <a:solidFill>
              <a:srgbClr val="980000"/>
            </a:solidFill>
            <a:prstDash val="solid"/>
            <a:round/>
            <a:headEnd len="med" w="med" type="none"/>
            <a:tailEnd len="med" w="med" type="triangle"/>
          </a:ln>
        </p:spPr>
      </p:cxnSp>
      <p:sp>
        <p:nvSpPr>
          <p:cNvPr id="167" name="Google Shape;167;p30"/>
          <p:cNvSpPr txBox="1"/>
          <p:nvPr/>
        </p:nvSpPr>
        <p:spPr>
          <a:xfrm>
            <a:off x="3423600" y="2110050"/>
            <a:ext cx="161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980000"/>
                </a:solidFill>
                <a:latin typeface="Calibri"/>
                <a:ea typeface="Calibri"/>
                <a:cs typeface="Calibri"/>
                <a:sym typeface="Calibri"/>
              </a:rPr>
              <a:t>one day of testing</a:t>
            </a:r>
            <a:endParaRPr b="1">
              <a:solidFill>
                <a:srgbClr val="98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628650" y="273850"/>
            <a:ext cx="8151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sz="3200"/>
              <a:t>Not apples-to-apples, but all in the same boat</a:t>
            </a:r>
            <a:endParaRPr b="1" sz="3200"/>
          </a:p>
        </p:txBody>
      </p:sp>
      <p:sp>
        <p:nvSpPr>
          <p:cNvPr id="173" name="Google Shape;173;p3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aphicFrame>
        <p:nvGraphicFramePr>
          <p:cNvPr id="174" name="Google Shape;174;p31"/>
          <p:cNvGraphicFramePr/>
          <p:nvPr/>
        </p:nvGraphicFramePr>
        <p:xfrm>
          <a:off x="864850" y="1268050"/>
          <a:ext cx="3000000" cy="3000000"/>
        </p:xfrm>
        <a:graphic>
          <a:graphicData uri="http://schemas.openxmlformats.org/drawingml/2006/table">
            <a:tbl>
              <a:tblPr>
                <a:noFill/>
                <a:tableStyleId>{2BD3A31F-85F2-4F42-9A9A-6033D030303A}</a:tableStyleId>
              </a:tblPr>
              <a:tblGrid>
                <a:gridCol w="4398650"/>
                <a:gridCol w="3130300"/>
              </a:tblGrid>
              <a:tr h="496950">
                <a:tc>
                  <a:txBody>
                    <a:bodyPr/>
                    <a:lstStyle/>
                    <a:p>
                      <a:pPr indent="0" lvl="0" marL="0" rtl="0" algn="l">
                        <a:spcBef>
                          <a:spcPts val="0"/>
                        </a:spcBef>
                        <a:spcAft>
                          <a:spcPts val="0"/>
                        </a:spcAft>
                        <a:buNone/>
                      </a:pPr>
                      <a:r>
                        <a:rPr b="1" lang="en"/>
                        <a:t>Institution of higher ed</a:t>
                      </a:r>
                      <a:endParaRPr b="1"/>
                    </a:p>
                  </a:txBody>
                  <a:tcPr marT="91425" marB="91425" marR="91425" marL="91425">
                    <a:solidFill>
                      <a:schemeClr val="lt2"/>
                    </a:solidFill>
                  </a:tcPr>
                </a:tc>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 positive, most recent 7-day stretch reported on dashboard, as of Jan 4 5pm ET</a:t>
                      </a:r>
                      <a:endParaRPr sz="1500"/>
                    </a:p>
                  </a:txBody>
                  <a:tcPr marT="91425" marB="91425" marR="91425" marL="91425">
                    <a:solidFill>
                      <a:schemeClr val="lt2"/>
                    </a:solidFill>
                  </a:tcPr>
                </a:tc>
              </a:tr>
              <a:tr h="396200">
                <a:tc>
                  <a:txBody>
                    <a:bodyPr/>
                    <a:lstStyle/>
                    <a:p>
                      <a:pPr indent="0" lvl="0" marL="0" rtl="0" algn="l">
                        <a:spcBef>
                          <a:spcPts val="0"/>
                        </a:spcBef>
                        <a:spcAft>
                          <a:spcPts val="0"/>
                        </a:spcAft>
                        <a:buNone/>
                      </a:pPr>
                      <a:r>
                        <a:rPr lang="en"/>
                        <a:t>Harvard</a:t>
                      </a:r>
                      <a:endParaRPr/>
                    </a:p>
                  </a:txBody>
                  <a:tcPr marT="91425" marB="91425" marR="91425" marL="91425"/>
                </a:tc>
                <a:tc>
                  <a:txBody>
                    <a:bodyPr/>
                    <a:lstStyle/>
                    <a:p>
                      <a:pPr indent="0" lvl="0" marL="0" rtl="0" algn="l">
                        <a:spcBef>
                          <a:spcPts val="0"/>
                        </a:spcBef>
                        <a:spcAft>
                          <a:spcPts val="0"/>
                        </a:spcAft>
                        <a:buNone/>
                      </a:pPr>
                      <a:r>
                        <a:rPr lang="en"/>
                        <a:t>5.1%</a:t>
                      </a:r>
                      <a:endParaRPr/>
                    </a:p>
                  </a:txBody>
                  <a:tcPr marT="91425" marB="91425" marR="91425" marL="91425"/>
                </a:tc>
              </a:tr>
              <a:tr h="396200">
                <a:tc>
                  <a:txBody>
                    <a:bodyPr/>
                    <a:lstStyle/>
                    <a:p>
                      <a:pPr indent="0" lvl="0" marL="0" rtl="0" algn="l">
                        <a:spcBef>
                          <a:spcPts val="0"/>
                        </a:spcBef>
                        <a:spcAft>
                          <a:spcPts val="0"/>
                        </a:spcAft>
                        <a:buNone/>
                      </a:pPr>
                      <a:r>
                        <a:rPr lang="en"/>
                        <a:t>BU</a:t>
                      </a:r>
                      <a:endParaRPr/>
                    </a:p>
                  </a:txBody>
                  <a:tcPr marT="91425" marB="91425" marR="91425" marL="91425"/>
                </a:tc>
                <a:tc>
                  <a:txBody>
                    <a:bodyPr/>
                    <a:lstStyle/>
                    <a:p>
                      <a:pPr indent="0" lvl="0" marL="0" rtl="0" algn="l">
                        <a:spcBef>
                          <a:spcPts val="0"/>
                        </a:spcBef>
                        <a:spcAft>
                          <a:spcPts val="0"/>
                        </a:spcAft>
                        <a:buNone/>
                      </a:pPr>
                      <a:r>
                        <a:rPr lang="en"/>
                        <a:t>4.7%</a:t>
                      </a:r>
                      <a:endParaRPr/>
                    </a:p>
                  </a:txBody>
                  <a:tcPr marT="91425" marB="91425" marR="91425" marL="91425"/>
                </a:tc>
              </a:tr>
              <a:tr h="396200">
                <a:tc>
                  <a:txBody>
                    <a:bodyPr/>
                    <a:lstStyle/>
                    <a:p>
                      <a:pPr indent="0" lvl="0" marL="0" rtl="0" algn="l">
                        <a:spcBef>
                          <a:spcPts val="0"/>
                        </a:spcBef>
                        <a:spcAft>
                          <a:spcPts val="0"/>
                        </a:spcAft>
                        <a:buNone/>
                      </a:pPr>
                      <a:r>
                        <a:rPr lang="en"/>
                        <a:t>Tufts</a:t>
                      </a:r>
                      <a:endParaRPr/>
                    </a:p>
                  </a:txBody>
                  <a:tcPr marT="91425" marB="91425" marR="91425" marL="91425"/>
                </a:tc>
                <a:tc>
                  <a:txBody>
                    <a:bodyPr/>
                    <a:lstStyle/>
                    <a:p>
                      <a:pPr indent="0" lvl="0" marL="0" rtl="0" algn="l">
                        <a:spcBef>
                          <a:spcPts val="0"/>
                        </a:spcBef>
                        <a:spcAft>
                          <a:spcPts val="0"/>
                        </a:spcAft>
                        <a:buNone/>
                      </a:pPr>
                      <a:r>
                        <a:rPr lang="en"/>
                        <a:t>6.0%</a:t>
                      </a:r>
                      <a:endParaRPr/>
                    </a:p>
                  </a:txBody>
                  <a:tcPr marT="91425" marB="91425" marR="91425" marL="91425"/>
                </a:tc>
              </a:tr>
              <a:tr h="396200">
                <a:tc>
                  <a:txBody>
                    <a:bodyPr/>
                    <a:lstStyle/>
                    <a:p>
                      <a:pPr indent="0" lvl="0" marL="0" rtl="0" algn="l">
                        <a:spcBef>
                          <a:spcPts val="0"/>
                        </a:spcBef>
                        <a:spcAft>
                          <a:spcPts val="0"/>
                        </a:spcAft>
                        <a:buNone/>
                      </a:pPr>
                      <a:r>
                        <a:rPr lang="en"/>
                        <a:t>Northeastern (Boston and other campuses)</a:t>
                      </a:r>
                      <a:endParaRPr/>
                    </a:p>
                  </a:txBody>
                  <a:tcPr marT="91425" marB="91425" marR="91425" marL="91425"/>
                </a:tc>
                <a:tc>
                  <a:txBody>
                    <a:bodyPr/>
                    <a:lstStyle/>
                    <a:p>
                      <a:pPr indent="0" lvl="0" marL="0" rtl="0" algn="l">
                        <a:spcBef>
                          <a:spcPts val="0"/>
                        </a:spcBef>
                        <a:spcAft>
                          <a:spcPts val="0"/>
                        </a:spcAft>
                        <a:buNone/>
                      </a:pPr>
                      <a:r>
                        <a:rPr lang="en"/>
                        <a:t>10.3%</a:t>
                      </a:r>
                      <a:endParaRPr/>
                    </a:p>
                  </a:txBody>
                  <a:tcPr marT="91425" marB="91425" marR="91425" marL="91425"/>
                </a:tc>
              </a:tr>
              <a:tr h="396200">
                <a:tc>
                  <a:txBody>
                    <a:bodyPr/>
                    <a:lstStyle/>
                    <a:p>
                      <a:pPr indent="0" lvl="0" marL="0" rtl="0" algn="l">
                        <a:spcBef>
                          <a:spcPts val="0"/>
                        </a:spcBef>
                        <a:spcAft>
                          <a:spcPts val="0"/>
                        </a:spcAft>
                        <a:buNone/>
                      </a:pPr>
                      <a:r>
                        <a:rPr lang="en"/>
                        <a:t>Brandeis (Waltham)</a:t>
                      </a:r>
                      <a:endParaRPr/>
                    </a:p>
                  </a:txBody>
                  <a:tcPr marT="91425" marB="91425" marR="91425" marL="91425"/>
                </a:tc>
                <a:tc>
                  <a:txBody>
                    <a:bodyPr/>
                    <a:lstStyle/>
                    <a:p>
                      <a:pPr indent="0" lvl="0" marL="0" rtl="0" algn="l">
                        <a:spcBef>
                          <a:spcPts val="0"/>
                        </a:spcBef>
                        <a:spcAft>
                          <a:spcPts val="0"/>
                        </a:spcAft>
                        <a:buNone/>
                      </a:pPr>
                      <a:r>
                        <a:rPr lang="en"/>
                        <a:t>5.4%</a:t>
                      </a:r>
                      <a:endParaRPr/>
                    </a:p>
                  </a:txBody>
                  <a:tcPr marT="91425" marB="91425" marR="91425" marL="91425"/>
                </a:tc>
              </a:tr>
              <a:tr h="396200">
                <a:tc>
                  <a:txBody>
                    <a:bodyPr/>
                    <a:lstStyle/>
                    <a:p>
                      <a:pPr indent="0" lvl="0" marL="0" rtl="0" algn="l">
                        <a:spcBef>
                          <a:spcPts val="0"/>
                        </a:spcBef>
                        <a:spcAft>
                          <a:spcPts val="0"/>
                        </a:spcAft>
                        <a:buNone/>
                      </a:pPr>
                      <a:r>
                        <a:rPr lang="en"/>
                        <a:t>Wellesley</a:t>
                      </a:r>
                      <a:endParaRPr/>
                    </a:p>
                  </a:txBody>
                  <a:tcPr marT="91425" marB="91425" marR="91425" marL="91425"/>
                </a:tc>
                <a:tc>
                  <a:txBody>
                    <a:bodyPr/>
                    <a:lstStyle/>
                    <a:p>
                      <a:pPr indent="0" lvl="0" marL="0" rtl="0" algn="l">
                        <a:spcBef>
                          <a:spcPts val="0"/>
                        </a:spcBef>
                        <a:spcAft>
                          <a:spcPts val="0"/>
                        </a:spcAft>
                        <a:buNone/>
                      </a:pPr>
                      <a:r>
                        <a:rPr lang="en"/>
                        <a:t>0.0% (2169 tests)</a:t>
                      </a:r>
                      <a:endParaRPr/>
                    </a:p>
                  </a:txBody>
                  <a:tcPr marT="91425" marB="91425" marR="91425" marL="91425"/>
                </a:tc>
              </a:tr>
              <a:tr h="396200">
                <a:tc>
                  <a:txBody>
                    <a:bodyPr/>
                    <a:lstStyle/>
                    <a:p>
                      <a:pPr indent="0" lvl="0" marL="0" rtl="0" algn="l">
                        <a:spcBef>
                          <a:spcPts val="0"/>
                        </a:spcBef>
                        <a:spcAft>
                          <a:spcPts val="0"/>
                        </a:spcAft>
                        <a:buNone/>
                      </a:pPr>
                      <a:r>
                        <a:rPr lang="en"/>
                        <a:t>Boston College</a:t>
                      </a:r>
                      <a:endParaRPr/>
                    </a:p>
                  </a:txBody>
                  <a:tcPr marT="91425" marB="91425" marR="91425" marL="91425"/>
                </a:tc>
                <a:tc>
                  <a:txBody>
                    <a:bodyPr/>
                    <a:lstStyle/>
                    <a:p>
                      <a:pPr indent="0" lvl="0" marL="0" rtl="0" algn="l">
                        <a:spcBef>
                          <a:spcPts val="0"/>
                        </a:spcBef>
                        <a:spcAft>
                          <a:spcPts val="0"/>
                        </a:spcAft>
                        <a:buNone/>
                      </a:pPr>
                      <a:r>
                        <a:rPr lang="en"/>
                        <a:t>1.23% (week ending 12/19)</a:t>
                      </a:r>
                      <a:endParaRPr/>
                    </a:p>
                  </a:txBody>
                  <a:tcPr marT="91425" marB="91425" marR="91425" marL="91425"/>
                </a:tc>
              </a:tr>
              <a:tr h="396200">
                <a:tc>
                  <a:txBody>
                    <a:bodyPr/>
                    <a:lstStyle/>
                    <a:p>
                      <a:pPr indent="0" lvl="0" marL="0" rtl="0" algn="l">
                        <a:spcBef>
                          <a:spcPts val="0"/>
                        </a:spcBef>
                        <a:spcAft>
                          <a:spcPts val="0"/>
                        </a:spcAft>
                        <a:buNone/>
                      </a:pPr>
                      <a:r>
                        <a:rPr b="1" lang="en">
                          <a:solidFill>
                            <a:srgbClr val="980000"/>
                          </a:solidFill>
                        </a:rPr>
                        <a:t>MIT</a:t>
                      </a:r>
                      <a:endParaRPr b="1">
                        <a:solidFill>
                          <a:srgbClr val="980000"/>
                        </a:solidFill>
                      </a:endParaRPr>
                    </a:p>
                  </a:txBody>
                  <a:tcPr marT="91425" marB="91425" marR="91425" marL="91425"/>
                </a:tc>
                <a:tc>
                  <a:txBody>
                    <a:bodyPr/>
                    <a:lstStyle/>
                    <a:p>
                      <a:pPr indent="0" lvl="0" marL="0" rtl="0" algn="l">
                        <a:spcBef>
                          <a:spcPts val="0"/>
                        </a:spcBef>
                        <a:spcAft>
                          <a:spcPts val="0"/>
                        </a:spcAft>
                        <a:buNone/>
                      </a:pPr>
                      <a:r>
                        <a:rPr b="1" lang="en">
                          <a:solidFill>
                            <a:srgbClr val="980000"/>
                          </a:solidFill>
                        </a:rPr>
                        <a:t>3.7%</a:t>
                      </a:r>
                      <a:endParaRPr b="1">
                        <a:solidFill>
                          <a:srgbClr val="980000"/>
                        </a:solidFill>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2"/>
          <p:cNvSpPr txBox="1"/>
          <p:nvPr>
            <p:ph type="title"/>
          </p:nvPr>
        </p:nvSpPr>
        <p:spPr>
          <a:xfrm>
            <a:off x="129250" y="-6"/>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t>MIT cases / dashboard update</a:t>
            </a:r>
            <a:endParaRPr b="1"/>
          </a:p>
        </p:txBody>
      </p:sp>
      <p:sp>
        <p:nvSpPr>
          <p:cNvPr id="180" name="Google Shape;180;p32"/>
          <p:cNvSpPr txBox="1"/>
          <p:nvPr>
            <p:ph idx="1" type="body"/>
          </p:nvPr>
        </p:nvSpPr>
        <p:spPr>
          <a:xfrm>
            <a:off x="326100" y="866675"/>
            <a:ext cx="8307000" cy="36720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sz="1800"/>
              <a:t>Numbers by the week</a:t>
            </a:r>
            <a:endParaRPr sz="1800"/>
          </a:p>
          <a:p>
            <a:pPr indent="-342900" lvl="1" marL="914400" rtl="0" algn="l">
              <a:spcBef>
                <a:spcPts val="0"/>
              </a:spcBef>
              <a:spcAft>
                <a:spcPts val="0"/>
              </a:spcAft>
              <a:buSzPts val="1800"/>
              <a:buChar char="○"/>
            </a:pPr>
            <a:r>
              <a:rPr lang="en" sz="1600"/>
              <a:t>12/12-12/18: 153 out of 29,191 tests (0.52%) </a:t>
            </a:r>
            <a:endParaRPr sz="1600"/>
          </a:p>
          <a:p>
            <a:pPr indent="-342900" lvl="1" marL="914400" rtl="0" algn="l">
              <a:spcBef>
                <a:spcPts val="0"/>
              </a:spcBef>
              <a:spcAft>
                <a:spcPts val="0"/>
              </a:spcAft>
              <a:buSzPts val="1800"/>
              <a:buChar char="○"/>
            </a:pPr>
            <a:r>
              <a:rPr lang="en" sz="1600"/>
              <a:t>12/19-12/25: 231 out of 14,859 tests (1.55%)</a:t>
            </a:r>
            <a:endParaRPr sz="1600"/>
          </a:p>
          <a:p>
            <a:pPr indent="-342900" lvl="1" marL="914400" rtl="0" algn="l">
              <a:spcBef>
                <a:spcPts val="0"/>
              </a:spcBef>
              <a:spcAft>
                <a:spcPts val="0"/>
              </a:spcAft>
              <a:buSzPts val="1800"/>
              <a:buChar char="○"/>
            </a:pPr>
            <a:r>
              <a:rPr lang="en" sz="1600"/>
              <a:t>12/26-01/01: 375 out of 7,743 tests (4.84%)</a:t>
            </a:r>
            <a:endParaRPr sz="1600"/>
          </a:p>
          <a:p>
            <a:pPr indent="-342900" lvl="1" marL="914400" rtl="0" algn="l">
              <a:spcBef>
                <a:spcPts val="0"/>
              </a:spcBef>
              <a:spcAft>
                <a:spcPts val="0"/>
              </a:spcAft>
              <a:buSzPts val="1800"/>
              <a:buChar char="○"/>
            </a:pPr>
            <a:r>
              <a:rPr lang="en" sz="1600"/>
              <a:t>01/02-01/08: 453 out of 11,734 tests (3.86%) and it’s only </a:t>
            </a:r>
            <a:r>
              <a:rPr lang="en" sz="1600"/>
              <a:t>Wednesday</a:t>
            </a:r>
            <a:r>
              <a:rPr lang="en" sz="1600"/>
              <a:t> morning! </a:t>
            </a:r>
            <a:br>
              <a:rPr lang="en" sz="1600"/>
            </a:br>
            <a:endParaRPr/>
          </a:p>
          <a:p>
            <a:pPr indent="-342900" lvl="0" marL="457200" rtl="0" algn="l">
              <a:spcBef>
                <a:spcPts val="0"/>
              </a:spcBef>
              <a:spcAft>
                <a:spcPts val="0"/>
              </a:spcAft>
              <a:buSzPts val="1800"/>
              <a:buChar char="●"/>
            </a:pPr>
            <a:r>
              <a:rPr lang="en" sz="1800"/>
              <a:t>Trends</a:t>
            </a:r>
            <a:endParaRPr sz="1800"/>
          </a:p>
          <a:p>
            <a:pPr indent="-331320" lvl="1" marL="914400" rtl="0" algn="l">
              <a:lnSpc>
                <a:spcPct val="100000"/>
              </a:lnSpc>
              <a:spcBef>
                <a:spcPts val="0"/>
              </a:spcBef>
              <a:spcAft>
                <a:spcPts val="0"/>
              </a:spcAft>
              <a:buSzPts val="1618"/>
              <a:buChar char="○"/>
            </a:pPr>
            <a:r>
              <a:rPr lang="en" sz="1617"/>
              <a:t>Widespread community transmission (few discernable patterns or clusters)</a:t>
            </a:r>
            <a:endParaRPr sz="1617"/>
          </a:p>
          <a:p>
            <a:pPr indent="-342900" lvl="1" marL="914400" rtl="0" algn="l">
              <a:spcBef>
                <a:spcPts val="0"/>
              </a:spcBef>
              <a:spcAft>
                <a:spcPts val="0"/>
              </a:spcAft>
              <a:buSzPts val="1800"/>
              <a:buChar char="○"/>
            </a:pPr>
            <a:r>
              <a:rPr lang="en" sz="1617"/>
              <a:t>Varying in demographics and areas of campus</a:t>
            </a:r>
            <a:endParaRPr sz="1617"/>
          </a:p>
          <a:p>
            <a:pPr indent="-331320" lvl="1" marL="914400" rtl="0" algn="l">
              <a:lnSpc>
                <a:spcPct val="100000"/>
              </a:lnSpc>
              <a:spcBef>
                <a:spcPts val="0"/>
              </a:spcBef>
              <a:spcAft>
                <a:spcPts val="0"/>
              </a:spcAft>
              <a:buSzPts val="1618"/>
              <a:buChar char="○"/>
            </a:pPr>
            <a:r>
              <a:rPr lang="en" sz="1617"/>
              <a:t>Cases mostly unknown route of exposure, but most seem to come from off-campus activities (many potentially from holiday gatherings)</a:t>
            </a:r>
            <a:endParaRPr sz="1617"/>
          </a:p>
          <a:p>
            <a:pPr indent="-331320" lvl="1" marL="914400" rtl="0" algn="l">
              <a:lnSpc>
                <a:spcPct val="100000"/>
              </a:lnSpc>
              <a:spcBef>
                <a:spcPts val="0"/>
              </a:spcBef>
              <a:spcAft>
                <a:spcPts val="0"/>
              </a:spcAft>
              <a:buSzPts val="1618"/>
              <a:buChar char="○"/>
            </a:pPr>
            <a:r>
              <a:rPr lang="en" sz="1617"/>
              <a:t>So far, symptoms continue to be mild for most individuals </a:t>
            </a:r>
            <a:endParaRPr sz="1617"/>
          </a:p>
          <a:p>
            <a:pPr indent="-331320" lvl="1" marL="914400" rtl="0" algn="l">
              <a:lnSpc>
                <a:spcPct val="100000"/>
              </a:lnSpc>
              <a:spcBef>
                <a:spcPts val="0"/>
              </a:spcBef>
              <a:spcAft>
                <a:spcPts val="0"/>
              </a:spcAft>
              <a:buSzPts val="1618"/>
              <a:buChar char="○"/>
            </a:pPr>
            <a:r>
              <a:rPr lang="en" sz="1617"/>
              <a:t>Concern right now: academic, </a:t>
            </a:r>
            <a:r>
              <a:rPr lang="en" sz="1617"/>
              <a:t>research</a:t>
            </a:r>
            <a:r>
              <a:rPr lang="en" sz="1617"/>
              <a:t>, and operational/business continuity </a:t>
            </a:r>
            <a:endParaRPr sz="1617"/>
          </a:p>
          <a:p>
            <a:pPr indent="0" lvl="0" marL="0" rtl="0" algn="l">
              <a:spcBef>
                <a:spcPts val="800"/>
              </a:spcBef>
              <a:spcAft>
                <a:spcPts val="0"/>
              </a:spcAft>
              <a:buNone/>
            </a:pPr>
            <a:r>
              <a:t/>
            </a:r>
            <a:endParaRPr sz="1800"/>
          </a:p>
          <a:p>
            <a:pPr indent="0" lvl="0" marL="0" rtl="0" algn="l">
              <a:spcBef>
                <a:spcPts val="800"/>
              </a:spcBef>
              <a:spcAft>
                <a:spcPts val="0"/>
              </a:spcAft>
              <a:buNone/>
            </a:pPr>
            <a:r>
              <a:rPr lang="en" sz="2000"/>
              <a:t>At these volumes, </a:t>
            </a:r>
            <a:r>
              <a:rPr b="1" lang="en" sz="2000">
                <a:solidFill>
                  <a:srgbClr val="980000"/>
                </a:solidFill>
              </a:rPr>
              <a:t>it is essential that individuals </a:t>
            </a:r>
            <a:r>
              <a:rPr b="1" lang="en" sz="2000">
                <a:solidFill>
                  <a:srgbClr val="980000"/>
                </a:solidFill>
              </a:rPr>
              <a:t>who test positive complete the </a:t>
            </a:r>
            <a:r>
              <a:rPr b="1" lang="en" sz="2000" u="sng">
                <a:solidFill>
                  <a:schemeClr val="hlink"/>
                </a:solidFill>
                <a:hlinkClick r:id="rId3"/>
              </a:rPr>
              <a:t>Case Information Form</a:t>
            </a:r>
            <a:r>
              <a:rPr b="1" lang="en" sz="2000">
                <a:solidFill>
                  <a:srgbClr val="980000"/>
                </a:solidFill>
              </a:rPr>
              <a:t> without a call from MIT Medical</a:t>
            </a:r>
            <a:r>
              <a:rPr b="1" lang="en" sz="2000">
                <a:solidFill>
                  <a:srgbClr val="980000"/>
                </a:solidFill>
              </a:rPr>
              <a:t>.</a:t>
            </a:r>
            <a:endParaRPr b="1" sz="2000">
              <a:solidFill>
                <a:srgbClr val="980000"/>
              </a:solidFill>
            </a:endParaRPr>
          </a:p>
        </p:txBody>
      </p:sp>
      <p:sp>
        <p:nvSpPr>
          <p:cNvPr id="181" name="Google Shape;181;p3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3"/>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t>IAP 2022 by the numbers</a:t>
            </a:r>
            <a:endParaRPr b="1"/>
          </a:p>
        </p:txBody>
      </p:sp>
      <p:sp>
        <p:nvSpPr>
          <p:cNvPr id="187" name="Google Shape;187;p33"/>
          <p:cNvSpPr txBox="1"/>
          <p:nvPr>
            <p:ph idx="1" type="body"/>
          </p:nvPr>
        </p:nvSpPr>
        <p:spPr>
          <a:xfrm>
            <a:off x="628650" y="1369225"/>
            <a:ext cx="7886700" cy="3672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800">
                <a:solidFill>
                  <a:srgbClr val="3C4043"/>
                </a:solidFill>
                <a:highlight>
                  <a:srgbClr val="FFFFFF"/>
                </a:highlight>
              </a:rPr>
              <a:t>Looking at all students pre-registered, grad and undergrad…</a:t>
            </a:r>
            <a:endParaRPr sz="1800">
              <a:solidFill>
                <a:srgbClr val="3C4043"/>
              </a:solidFill>
              <a:highlight>
                <a:srgbClr val="FFFFFF"/>
              </a:highlight>
            </a:endParaRPr>
          </a:p>
          <a:p>
            <a:pPr indent="-342900" lvl="0" marL="457200" rtl="0" algn="l">
              <a:spcBef>
                <a:spcPts val="1000"/>
              </a:spcBef>
              <a:spcAft>
                <a:spcPts val="0"/>
              </a:spcAft>
              <a:buClr>
                <a:srgbClr val="3C4043"/>
              </a:buClr>
              <a:buSzPts val="1800"/>
              <a:buFont typeface="Calibri"/>
              <a:buChar char="•"/>
            </a:pPr>
            <a:r>
              <a:rPr lang="en" sz="1800">
                <a:solidFill>
                  <a:srgbClr val="3C4043"/>
                </a:solidFill>
                <a:highlight>
                  <a:srgbClr val="FFFFFF"/>
                </a:highlight>
              </a:rPr>
              <a:t>~one-third of IAP subjects have transitioned significant components to remote for academic continuity</a:t>
            </a:r>
            <a:endParaRPr sz="1800">
              <a:solidFill>
                <a:srgbClr val="3C4043"/>
              </a:solidFill>
              <a:highlight>
                <a:srgbClr val="FFFFFF"/>
              </a:highlight>
            </a:endParaRPr>
          </a:p>
          <a:p>
            <a:pPr indent="-342900" lvl="0" marL="457200" rtl="0" algn="l">
              <a:spcBef>
                <a:spcPts val="0"/>
              </a:spcBef>
              <a:spcAft>
                <a:spcPts val="0"/>
              </a:spcAft>
              <a:buClr>
                <a:srgbClr val="3C4043"/>
              </a:buClr>
              <a:buSzPts val="1800"/>
              <a:buFont typeface="Calibri"/>
              <a:buChar char="•"/>
            </a:pPr>
            <a:r>
              <a:rPr lang="en" sz="1800">
                <a:solidFill>
                  <a:srgbClr val="3C4043"/>
                </a:solidFill>
                <a:highlight>
                  <a:srgbClr val="FFFFFF"/>
                </a:highlight>
              </a:rPr>
              <a:t>~2500 students are pre-registered for ~80 subjects that still have </a:t>
            </a:r>
            <a:br>
              <a:rPr lang="en" sz="1800">
                <a:solidFill>
                  <a:srgbClr val="3C4043"/>
                </a:solidFill>
                <a:highlight>
                  <a:srgbClr val="FFFFFF"/>
                </a:highlight>
              </a:rPr>
            </a:br>
            <a:r>
              <a:rPr lang="en" sz="1800">
                <a:solidFill>
                  <a:srgbClr val="3C4043"/>
                </a:solidFill>
                <a:highlight>
                  <a:srgbClr val="FFFFFF"/>
                </a:highlight>
              </a:rPr>
              <a:t>a physical meeting place listed for IAP.</a:t>
            </a:r>
            <a:endParaRPr sz="1800">
              <a:solidFill>
                <a:srgbClr val="3C4043"/>
              </a:solidFill>
              <a:highlight>
                <a:srgbClr val="FFFFFF"/>
              </a:highlight>
            </a:endParaRPr>
          </a:p>
          <a:p>
            <a:pPr indent="457200" lvl="0" marL="0" rtl="0" algn="l">
              <a:spcBef>
                <a:spcPts val="1000"/>
              </a:spcBef>
              <a:spcAft>
                <a:spcPts val="0"/>
              </a:spcAft>
              <a:buNone/>
            </a:pPr>
            <a:r>
              <a:t/>
            </a:r>
            <a:endParaRPr sz="1800">
              <a:solidFill>
                <a:srgbClr val="3C4043"/>
              </a:solidFill>
              <a:highlight>
                <a:srgbClr val="FFFFFF"/>
              </a:highlight>
            </a:endParaRPr>
          </a:p>
          <a:p>
            <a:pPr indent="0" lvl="0" marL="0" rtl="0" algn="l">
              <a:spcBef>
                <a:spcPts val="1000"/>
              </a:spcBef>
              <a:spcAft>
                <a:spcPts val="0"/>
              </a:spcAft>
              <a:buNone/>
            </a:pPr>
            <a:r>
              <a:rPr lang="en" sz="1800">
                <a:solidFill>
                  <a:srgbClr val="3C4043"/>
                </a:solidFill>
                <a:highlight>
                  <a:srgbClr val="FFFFFF"/>
                </a:highlight>
              </a:rPr>
              <a:t>Campus density uncertain but growing…</a:t>
            </a:r>
            <a:endParaRPr sz="1800">
              <a:solidFill>
                <a:srgbClr val="3C4043"/>
              </a:solidFill>
              <a:highlight>
                <a:srgbClr val="FFFFFF"/>
              </a:highlight>
            </a:endParaRPr>
          </a:p>
          <a:p>
            <a:pPr indent="-342900" lvl="0" marL="457200" rtl="0" algn="l">
              <a:spcBef>
                <a:spcPts val="1000"/>
              </a:spcBef>
              <a:spcAft>
                <a:spcPts val="0"/>
              </a:spcAft>
              <a:buClr>
                <a:srgbClr val="3C4043"/>
              </a:buClr>
              <a:buSzPts val="1800"/>
              <a:buFont typeface="Calibri"/>
              <a:buChar char="•"/>
            </a:pPr>
            <a:r>
              <a:rPr lang="en" sz="1800">
                <a:solidFill>
                  <a:srgbClr val="3C4043"/>
                </a:solidFill>
                <a:highlight>
                  <a:srgbClr val="FFFFFF"/>
                </a:highlight>
              </a:rPr>
              <a:t>3 out of 4 UG students were </a:t>
            </a:r>
            <a:r>
              <a:rPr lang="en" sz="1800">
                <a:solidFill>
                  <a:srgbClr val="3C4043"/>
                </a:solidFill>
                <a:highlight>
                  <a:srgbClr val="FFFFFF"/>
                </a:highlight>
              </a:rPr>
              <a:t>expected </a:t>
            </a:r>
            <a:r>
              <a:rPr lang="en" sz="1800">
                <a:solidFill>
                  <a:srgbClr val="3C4043"/>
                </a:solidFill>
                <a:highlight>
                  <a:srgbClr val="FFFFFF"/>
                </a:highlight>
              </a:rPr>
              <a:t>to be on campus the first week of IAP</a:t>
            </a:r>
            <a:endParaRPr sz="1800">
              <a:solidFill>
                <a:srgbClr val="3C4043"/>
              </a:solidFill>
              <a:highlight>
                <a:srgbClr val="FFFFFF"/>
              </a:highlight>
            </a:endParaRPr>
          </a:p>
          <a:p>
            <a:pPr indent="-342900" lvl="0" marL="457200" rtl="0" algn="l">
              <a:spcBef>
                <a:spcPts val="0"/>
              </a:spcBef>
              <a:spcAft>
                <a:spcPts val="0"/>
              </a:spcAft>
              <a:buClr>
                <a:srgbClr val="3C4043"/>
              </a:buClr>
              <a:buSzPts val="1800"/>
              <a:buFont typeface="Calibri"/>
              <a:buChar char="•"/>
            </a:pPr>
            <a:r>
              <a:rPr lang="en" sz="1800">
                <a:solidFill>
                  <a:srgbClr val="3C4043"/>
                </a:solidFill>
                <a:highlight>
                  <a:srgbClr val="FFFFFF"/>
                </a:highlight>
              </a:rPr>
              <a:t>Graduate student population is primarily local</a:t>
            </a:r>
            <a:endParaRPr sz="1800">
              <a:solidFill>
                <a:srgbClr val="3C4043"/>
              </a:solidFill>
              <a:highlight>
                <a:srgbClr val="FFFFFF"/>
              </a:highlight>
            </a:endParaRPr>
          </a:p>
          <a:p>
            <a:pPr indent="-342900" lvl="0" marL="457200" rtl="0" algn="l">
              <a:spcBef>
                <a:spcPts val="0"/>
              </a:spcBef>
              <a:spcAft>
                <a:spcPts val="0"/>
              </a:spcAft>
              <a:buClr>
                <a:srgbClr val="3C4043"/>
              </a:buClr>
              <a:buSzPts val="1800"/>
              <a:buChar char="•"/>
            </a:pPr>
            <a:r>
              <a:rPr lang="en" sz="1800">
                <a:solidFill>
                  <a:srgbClr val="3C4043"/>
                </a:solidFill>
                <a:highlight>
                  <a:srgbClr val="FFFFFF"/>
                </a:highlight>
              </a:rPr>
              <a:t>However, so far, fewer than 1 in 2 students (G and UG) have tested or accessed campus.</a:t>
            </a:r>
            <a:endParaRPr sz="1800">
              <a:solidFill>
                <a:srgbClr val="3C4043"/>
              </a:solidFill>
              <a:highlight>
                <a:srgbClr val="FFFFFF"/>
              </a:highlight>
            </a:endParaRPr>
          </a:p>
          <a:p>
            <a:pPr indent="0" lvl="0" marL="0" rtl="0" algn="l">
              <a:spcBef>
                <a:spcPts val="1000"/>
              </a:spcBef>
              <a:spcAft>
                <a:spcPts val="0"/>
              </a:spcAft>
              <a:buNone/>
            </a:pPr>
            <a:r>
              <a:t/>
            </a:r>
            <a:endParaRPr sz="1800"/>
          </a:p>
          <a:p>
            <a:pPr indent="0" lvl="0" marL="0" rtl="0" algn="l">
              <a:spcBef>
                <a:spcPts val="800"/>
              </a:spcBef>
              <a:spcAft>
                <a:spcPts val="0"/>
              </a:spcAft>
              <a:buNone/>
            </a:pPr>
            <a:r>
              <a:t/>
            </a:r>
            <a:endParaRPr b="1" sz="2000">
              <a:solidFill>
                <a:srgbClr val="980000"/>
              </a:solidFill>
            </a:endParaRPr>
          </a:p>
        </p:txBody>
      </p:sp>
      <p:sp>
        <p:nvSpPr>
          <p:cNvPr id="188" name="Google Shape;188;p3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628650" y="273850"/>
            <a:ext cx="816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t>Many students, faculty, staff will test positive</a:t>
            </a:r>
            <a:endParaRPr b="1"/>
          </a:p>
        </p:txBody>
      </p:sp>
      <p:sp>
        <p:nvSpPr>
          <p:cNvPr id="194" name="Google Shape;194;p34"/>
          <p:cNvSpPr txBox="1"/>
          <p:nvPr>
            <p:ph idx="1" type="body"/>
          </p:nvPr>
        </p:nvSpPr>
        <p:spPr>
          <a:xfrm>
            <a:off x="628650" y="1369226"/>
            <a:ext cx="7886700" cy="3542400"/>
          </a:xfrm>
          <a:prstGeom prst="rect">
            <a:avLst/>
          </a:prstGeom>
        </p:spPr>
        <p:txBody>
          <a:bodyPr anchorCtr="0" anchor="t" bIns="34275" lIns="68575" spcFirstLastPara="1" rIns="68575" wrap="square" tIns="34275">
            <a:normAutofit lnSpcReduction="10000"/>
          </a:bodyPr>
          <a:lstStyle/>
          <a:p>
            <a:pPr indent="-342900" lvl="0" marL="457200" rtl="0" algn="l">
              <a:lnSpc>
                <a:spcPct val="100000"/>
              </a:lnSpc>
              <a:spcBef>
                <a:spcPts val="0"/>
              </a:spcBef>
              <a:spcAft>
                <a:spcPts val="0"/>
              </a:spcAft>
              <a:buClr>
                <a:srgbClr val="980000"/>
              </a:buClr>
              <a:buSzPts val="1800"/>
              <a:buChar char="●"/>
            </a:pPr>
            <a:r>
              <a:rPr b="1" lang="en" sz="1800">
                <a:solidFill>
                  <a:srgbClr val="980000"/>
                </a:solidFill>
                <a:latin typeface="Arial"/>
                <a:ea typeface="Arial"/>
                <a:cs typeface="Arial"/>
                <a:sym typeface="Arial"/>
              </a:rPr>
              <a:t>Our objective is ensuring academic and research continuity with many people in isolation for 5+ days</a:t>
            </a:r>
            <a:endParaRPr b="1" sz="1800">
              <a:solidFill>
                <a:srgbClr val="980000"/>
              </a:solidFill>
              <a:latin typeface="Arial"/>
              <a:ea typeface="Arial"/>
              <a:cs typeface="Arial"/>
              <a:sym typeface="Arial"/>
            </a:endParaRPr>
          </a:p>
          <a:p>
            <a:pPr indent="-323850" lvl="0" marL="457200" rtl="0" algn="l">
              <a:lnSpc>
                <a:spcPct val="100000"/>
              </a:lnSpc>
              <a:spcBef>
                <a:spcPts val="1000"/>
              </a:spcBef>
              <a:spcAft>
                <a:spcPts val="0"/>
              </a:spcAft>
              <a:buSzPts val="1500"/>
              <a:buChar char="●"/>
            </a:pPr>
            <a:r>
              <a:rPr lang="en" sz="1800">
                <a:latin typeface="Arial"/>
                <a:ea typeface="Arial"/>
                <a:cs typeface="Arial"/>
                <a:sym typeface="Arial"/>
              </a:rPr>
              <a:t>We have</a:t>
            </a:r>
            <a:r>
              <a:rPr lang="en" sz="1800">
                <a:latin typeface="Arial"/>
                <a:ea typeface="Arial"/>
                <a:cs typeface="Arial"/>
                <a:sym typeface="Arial"/>
              </a:rPr>
              <a:t> rapidly automated our processes to address the larger numbers of people testing positive (thank you IS&amp;T team!)</a:t>
            </a:r>
            <a:endParaRPr sz="1800">
              <a:latin typeface="Arial"/>
              <a:ea typeface="Arial"/>
              <a:cs typeface="Arial"/>
              <a:sym typeface="Arial"/>
            </a:endParaRPr>
          </a:p>
          <a:p>
            <a:pPr indent="-342900" lvl="0" marL="457200" rtl="0" algn="l">
              <a:lnSpc>
                <a:spcPct val="100000"/>
              </a:lnSpc>
              <a:spcBef>
                <a:spcPts val="1000"/>
              </a:spcBef>
              <a:spcAft>
                <a:spcPts val="0"/>
              </a:spcAft>
              <a:buSzPts val="1800"/>
              <a:buFont typeface="Arial"/>
              <a:buChar char="●"/>
            </a:pPr>
            <a:r>
              <a:rPr lang="en" sz="1800">
                <a:latin typeface="Arial"/>
                <a:ea typeface="Arial"/>
                <a:cs typeface="Arial"/>
                <a:sym typeface="Arial"/>
              </a:rPr>
              <a:t>Will continue to rely on vaccine + </a:t>
            </a:r>
            <a:r>
              <a:rPr lang="en" sz="1800">
                <a:latin typeface="Arial"/>
                <a:ea typeface="Arial"/>
                <a:cs typeface="Arial"/>
                <a:sym typeface="Arial"/>
              </a:rPr>
              <a:t>booster </a:t>
            </a:r>
            <a:r>
              <a:rPr lang="en" sz="1800">
                <a:latin typeface="Arial"/>
                <a:ea typeface="Arial"/>
                <a:cs typeface="Arial"/>
                <a:sym typeface="Arial"/>
              </a:rPr>
              <a:t>+ masking as principal measures</a:t>
            </a:r>
            <a:endParaRPr sz="1800">
              <a:latin typeface="Arial"/>
              <a:ea typeface="Arial"/>
              <a:cs typeface="Arial"/>
              <a:sym typeface="Arial"/>
            </a:endParaRPr>
          </a:p>
          <a:p>
            <a:pPr indent="-323850" lvl="1" marL="914400" rtl="0" algn="l">
              <a:lnSpc>
                <a:spcPct val="100000"/>
              </a:lnSpc>
              <a:spcBef>
                <a:spcPts val="1000"/>
              </a:spcBef>
              <a:spcAft>
                <a:spcPts val="0"/>
              </a:spcAft>
              <a:buSzPts val="1500"/>
              <a:buFont typeface="Arial"/>
              <a:buChar char="○"/>
            </a:pPr>
            <a:r>
              <a:rPr lang="en" sz="1500">
                <a:latin typeface="Arial"/>
                <a:ea typeface="Arial"/>
                <a:cs typeface="Arial"/>
                <a:sym typeface="Arial"/>
              </a:rPr>
              <a:t>Booster deadline 1/14; as of today, ~65% have uploaded proof</a:t>
            </a:r>
            <a:endParaRPr sz="1500">
              <a:latin typeface="Arial"/>
              <a:ea typeface="Arial"/>
              <a:cs typeface="Arial"/>
              <a:sym typeface="Arial"/>
            </a:endParaRPr>
          </a:p>
          <a:p>
            <a:pPr indent="-323850" lvl="1" marL="914400" rtl="0" algn="l">
              <a:lnSpc>
                <a:spcPct val="100000"/>
              </a:lnSpc>
              <a:spcBef>
                <a:spcPts val="1000"/>
              </a:spcBef>
              <a:spcAft>
                <a:spcPts val="0"/>
              </a:spcAft>
              <a:buSzPts val="1500"/>
              <a:buFont typeface="Arial"/>
              <a:buChar char="○"/>
            </a:pPr>
            <a:r>
              <a:rPr lang="en" sz="1500">
                <a:latin typeface="Arial"/>
                <a:ea typeface="Arial"/>
                <a:cs typeface="Arial"/>
                <a:sym typeface="Arial"/>
              </a:rPr>
              <a:t>Multiple booster clinics planned </a:t>
            </a:r>
            <a:r>
              <a:rPr lang="en" sz="1500">
                <a:latin typeface="Arial"/>
                <a:ea typeface="Arial"/>
                <a:cs typeface="Arial"/>
                <a:sym typeface="Arial"/>
              </a:rPr>
              <a:t>every day next week: tinyurl.com/mitvaxclinic</a:t>
            </a:r>
            <a:endParaRPr sz="1500">
              <a:latin typeface="Arial"/>
              <a:ea typeface="Arial"/>
              <a:cs typeface="Arial"/>
              <a:sym typeface="Arial"/>
            </a:endParaRPr>
          </a:p>
          <a:p>
            <a:pPr indent="-342900" lvl="0" marL="457200" rtl="0" algn="l">
              <a:lnSpc>
                <a:spcPct val="100000"/>
              </a:lnSpc>
              <a:spcBef>
                <a:spcPts val="1000"/>
              </a:spcBef>
              <a:spcAft>
                <a:spcPts val="0"/>
              </a:spcAft>
              <a:buSzPts val="1800"/>
              <a:buFont typeface="Arial"/>
              <a:buChar char="●"/>
            </a:pPr>
            <a:r>
              <a:rPr lang="en" sz="1800">
                <a:latin typeface="Arial"/>
                <a:ea typeface="Arial"/>
                <a:cs typeface="Arial"/>
                <a:sym typeface="Arial"/>
              </a:rPr>
              <a:t>Will continue testing to identify people who need to isolate, but contact tracing becomes less relevant with high levels of community spread</a:t>
            </a:r>
            <a:endParaRPr sz="1800">
              <a:latin typeface="Arial"/>
              <a:ea typeface="Arial"/>
              <a:cs typeface="Arial"/>
              <a:sym typeface="Arial"/>
            </a:endParaRPr>
          </a:p>
          <a:p>
            <a:pPr indent="-342900" lvl="0" marL="457200" rtl="0" algn="l">
              <a:lnSpc>
                <a:spcPct val="100000"/>
              </a:lnSpc>
              <a:spcBef>
                <a:spcPts val="1000"/>
              </a:spcBef>
              <a:spcAft>
                <a:spcPts val="1000"/>
              </a:spcAft>
              <a:buSzPts val="1800"/>
              <a:buFont typeface="Arial"/>
              <a:buChar char="●"/>
            </a:pPr>
            <a:r>
              <a:rPr lang="en" sz="1800">
                <a:latin typeface="Arial"/>
                <a:ea typeface="Arial"/>
                <a:cs typeface="Arial"/>
                <a:sym typeface="Arial"/>
              </a:rPr>
              <a:t>Opportunity to learn in preparation for an in-person spring semester</a:t>
            </a:r>
            <a:endParaRPr sz="1800">
              <a:latin typeface="Arial"/>
              <a:ea typeface="Arial"/>
              <a:cs typeface="Arial"/>
              <a:sym typeface="Arial"/>
            </a:endParaRPr>
          </a:p>
        </p:txBody>
      </p:sp>
      <p:sp>
        <p:nvSpPr>
          <p:cNvPr id="195" name="Google Shape;195;p3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628650" y="43284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sz="1555" u="sng">
                <a:solidFill>
                  <a:schemeClr val="hlink"/>
                </a:solidFill>
                <a:hlinkClick r:id="rId3"/>
              </a:rPr>
              <a:t>https://www.cdc.gov/media/releases/2021/s1227-isolation-quarantine-guidance.html</a:t>
            </a:r>
            <a:endParaRPr sz="1555"/>
          </a:p>
        </p:txBody>
      </p:sp>
      <p:sp>
        <p:nvSpPr>
          <p:cNvPr id="201" name="Google Shape;201;p3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Graphical user interface&#10;&#10;Description automatically generated" id="202" name="Google Shape;202;p35"/>
          <p:cNvPicPr preferRelativeResize="0"/>
          <p:nvPr/>
        </p:nvPicPr>
        <p:blipFill rotWithShape="1">
          <a:blip r:embed="rId4">
            <a:alphaModFix/>
          </a:blip>
          <a:srcRect b="0" l="0" r="0" t="0"/>
          <a:stretch/>
        </p:blipFill>
        <p:spPr>
          <a:xfrm>
            <a:off x="6051000" y="1205450"/>
            <a:ext cx="2540399" cy="2690199"/>
          </a:xfrm>
          <a:prstGeom prst="rect">
            <a:avLst/>
          </a:prstGeom>
          <a:noFill/>
          <a:ln>
            <a:noFill/>
          </a:ln>
        </p:spPr>
      </p:pic>
      <p:pic>
        <p:nvPicPr>
          <p:cNvPr descr="A picture containing diagram&#10;&#10;Description automatically generated" id="203" name="Google Shape;203;p35"/>
          <p:cNvPicPr preferRelativeResize="0"/>
          <p:nvPr/>
        </p:nvPicPr>
        <p:blipFill rotWithShape="1">
          <a:blip r:embed="rId5">
            <a:alphaModFix/>
          </a:blip>
          <a:srcRect b="0" l="0" r="0" t="0"/>
          <a:stretch/>
        </p:blipFill>
        <p:spPr>
          <a:xfrm>
            <a:off x="704700" y="1213919"/>
            <a:ext cx="2559548" cy="2681730"/>
          </a:xfrm>
          <a:prstGeom prst="rect">
            <a:avLst/>
          </a:prstGeom>
          <a:noFill/>
          <a:ln>
            <a:noFill/>
          </a:ln>
        </p:spPr>
      </p:pic>
      <p:pic>
        <p:nvPicPr>
          <p:cNvPr descr="Graphical user interface&#10;&#10;Description automatically generated" id="204" name="Google Shape;204;p35"/>
          <p:cNvPicPr preferRelativeResize="0"/>
          <p:nvPr/>
        </p:nvPicPr>
        <p:blipFill rotWithShape="1">
          <a:blip r:embed="rId6">
            <a:alphaModFix/>
          </a:blip>
          <a:srcRect b="0" l="0" r="0" t="0"/>
          <a:stretch/>
        </p:blipFill>
        <p:spPr>
          <a:xfrm>
            <a:off x="3368275" y="1209674"/>
            <a:ext cx="2559551" cy="2690200"/>
          </a:xfrm>
          <a:prstGeom prst="rect">
            <a:avLst/>
          </a:prstGeom>
          <a:noFill/>
          <a:ln>
            <a:noFill/>
          </a:ln>
        </p:spPr>
      </p:pic>
      <p:sp>
        <p:nvSpPr>
          <p:cNvPr id="205" name="Google Shape;205;p35"/>
          <p:cNvSpPr txBox="1"/>
          <p:nvPr/>
        </p:nvSpPr>
        <p:spPr>
          <a:xfrm>
            <a:off x="577300" y="3823675"/>
            <a:ext cx="7705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alibri"/>
                <a:ea typeface="Calibri"/>
                <a:cs typeface="Calibri"/>
                <a:sym typeface="Calibri"/>
              </a:rPr>
              <a:t>These came out on 12/27, were adopted by MA DPH on 12/29, and then put into practice at MIT on 12/30.</a:t>
            </a:r>
            <a:endParaRPr sz="1800">
              <a:latin typeface="Calibri"/>
              <a:ea typeface="Calibri"/>
              <a:cs typeface="Calibri"/>
              <a:sym typeface="Calibri"/>
            </a:endParaRPr>
          </a:p>
        </p:txBody>
      </p:sp>
      <p:sp>
        <p:nvSpPr>
          <p:cNvPr id="206" name="Google Shape;206;p35"/>
          <p:cNvSpPr txBox="1"/>
          <p:nvPr>
            <p:ph type="title"/>
          </p:nvPr>
        </p:nvSpPr>
        <p:spPr>
          <a:xfrm>
            <a:off x="628650" y="273850"/>
            <a:ext cx="816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t>New CDC isolation guidelines</a:t>
            </a:r>
            <a:endParaRPr b="1"/>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