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enturyGothic-regular.fntdata"/><Relationship Id="rId21" Type="http://schemas.openxmlformats.org/officeDocument/2006/relationships/slide" Target="slides/slide15.xml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f9f821c1d_2_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ef9f821c1d_2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3cb05fc9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3cb05fc9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b683cdc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b683cdc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3045b049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3045b049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3045b049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03045b049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3045b0496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03045b0496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f9f821c1d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ef9f821c1d_2_1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f9f821c1d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ef9f821c1d_2_7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5ca90d7a0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05ca90d7a0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f9f821c1d_2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ef9f821c1d_2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cc2f6583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cc2f6583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3c4eff2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3c4eff2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5ca90d7a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05ca90d7a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What happens with a positive</a:t>
            </a:r>
            <a:b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Pulling class lists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Pulling Instructor lists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Identifying vaccination status of students</a:t>
            </a:r>
            <a:endParaRPr/>
          </a:p>
        </p:txBody>
      </p:sp>
      <p:sp>
        <p:nvSpPr>
          <p:cNvPr id="163" name="Google Shape;163;g105ca90d7a0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5ca90d7a0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05ca90d7a0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cc2f6583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cc2f6583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0" name="Google Shape;80;p1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CovidClassHelp@mit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ll.mit.edu/teaching-resources/fall-2021-teaching-resource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isaid.org/hcov19-varia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25" y="0"/>
            <a:ext cx="78550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type="title"/>
          </p:nvPr>
        </p:nvSpPr>
        <p:spPr>
          <a:xfrm>
            <a:off x="-280874" y="-784769"/>
            <a:ext cx="9144000" cy="27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90"/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8AM Covid-19 Response Call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90"/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December 3, 2021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190200" y="1022050"/>
            <a:ext cx="83631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Does this change what we are doing?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Not really. Our requirements and policies position us well for Omicron.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 should continue to be cautious in our interactions and continue to wear masks.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Everyone who is eligible should get a booster as soon as possible.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4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Omicron (continued)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190200" y="976150"/>
            <a:ext cx="8520600" cy="4056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CDC Update / Recommendation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As of this week, the CDC is advising that all individuals 18 and older SHOULD get a COVID-19 booster vaccine.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b="1" lang="en" sz="2000">
                <a:latin typeface="Arial"/>
                <a:ea typeface="Arial"/>
                <a:cs typeface="Arial"/>
                <a:sym typeface="Arial"/>
              </a:rPr>
            </a:b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MIT Position (letter to the community from Cecilia Stuopis)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5909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MIT has not yet determined whether it will require booster vaccines for students and employees.</a:t>
            </a:r>
            <a:b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590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community members engaging in MIT-sponsored travel, MIT </a:t>
            </a:r>
            <a:r>
              <a:rPr i="1"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require COVID-19 booster vaccines beginning on </a:t>
            </a:r>
            <a:r>
              <a:rPr b="1"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December 17.</a:t>
            </a:r>
            <a:br>
              <a:rPr b="1"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b="1"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590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MIT Medical is offering appointments for boosters (now sold out; 2600 in 3 hours!); looking to add more.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5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Boosters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190200" y="976150"/>
            <a:ext cx="8520600" cy="4056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Covid Pass / Vaccine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Upload function now available for Boosters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6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Boosters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3">
            <a:alphaModFix/>
          </a:blip>
          <a:srcRect b="0" l="0" r="0" t="6838"/>
          <a:stretch/>
        </p:blipFill>
        <p:spPr>
          <a:xfrm>
            <a:off x="5971775" y="123325"/>
            <a:ext cx="2376550" cy="4791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190200" y="1022050"/>
            <a:ext cx="83631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 are watching conditions carefully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There are three (unsurprising) scenarios for the coming months: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things get worse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(winter wave): Keep our current policies.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things stay the same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: Keep our current policies.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things get better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: We start to relax our current policies.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3818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Thoughts on what’s next (redux)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818213" y="1716938"/>
            <a:ext cx="854175" cy="129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190200" y="1022050"/>
            <a:ext cx="83631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Good news: we’ve made it to December with almost all aspects of our mission enabled!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Even with the expected Thanksgiving increase, cases have been relatively low all semester.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There’s been no need to move to remote teaching &amp; learning.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Community members have been flexible and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adaptable—but, understandably, we would all like this to end (and we are hoping and planning for that).... 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 will continue to get through this together. 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3818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8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Closing comments 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623888" y="1282305"/>
            <a:ext cx="7886700" cy="128944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222000" y="976150"/>
            <a:ext cx="87000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Covid-19 update – Led by Ian A. Waitz, with the Covid-19 Testing Team, Emergency Management, Medical, Classroom Notifications and Support Team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Latest trends on campus post-Thanksgiving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Communicating positives (refreshers)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Academic continuity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Omicron variant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Boosters 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Q&amp;A – All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190200" y="1022050"/>
            <a:ext cx="83631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10044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818"/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7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one graph … expected, but concerning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03" y="1022050"/>
            <a:ext cx="5677073" cy="38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190200" y="869650"/>
            <a:ext cx="86349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Expected post Thanksgiving increase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Overall case counts are increasing (0.27% positive rate)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Positives remain related to off-campus social interactions with food and drink, social interactions without masking, household contact of positive cases, recent travel, exposures to non-MIT positive cases off campus.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Still very limited on-campus transmission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Now more than ever, remain vigilant  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Century Gothic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Please continue to follow masking and tap-in requirements, and be courteous to others if they remind you to do the same.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We are at a critical time in the semester and want to maintain academic continuity as much as possible.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10044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818"/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8"/>
          <p:cNvSpPr txBox="1"/>
          <p:nvPr>
            <p:ph type="title"/>
          </p:nvPr>
        </p:nvSpPr>
        <p:spPr>
          <a:xfrm>
            <a:off x="190200" y="-99271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Dashboard update and themes from cases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Attest, test, mask (repeat)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190200" y="869650"/>
            <a:ext cx="83631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Testing 2x/week for students, 1x/week for staff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It’s (still) working.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Self-observed testing is easy and efficient.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242454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818"/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Attesting is also working!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 number of positives caught from people reporting symptoms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quickest way to get instructions/advice from MIT Medical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Off-ramp planning is still a priority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No significant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changes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expected until at least next semester.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Paying close attention to changing conditions.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190200" y="671350"/>
            <a:ext cx="8892300" cy="3851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Stop, breathe, hold internal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communications.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If an instructor tests positive: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Instructors should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contact their department head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who will attempt to find an in-person replacement. The department should alert the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Covid-19 Class Notification and Support Team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which will be available to assist with the department leadership.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If a student tests positive in a class setting: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The Covid-19 Class Notification and Support Team will notify instructors.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You can email questions to </a:t>
            </a:r>
            <a:r>
              <a:rPr lang="en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CovidClassHelp@mit.edu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. See flow chart (next page)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1" lang="en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If a staff member tests positive: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DLC heads will be notified if a positive occurs in their org structure. If you hear the news before receiving this notification, you can contact your HR rep.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i="1" lang="en" sz="1800">
                <a:latin typeface="Arial"/>
                <a:ea typeface="Arial"/>
                <a:cs typeface="Arial"/>
                <a:sym typeface="Arial"/>
              </a:rPr>
              <a:t>When in doubt about what to say (or if to say anything), contact Steve Bradt.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p30"/>
          <p:cNvSpPr txBox="1"/>
          <p:nvPr>
            <p:ph type="title"/>
          </p:nvPr>
        </p:nvSpPr>
        <p:spPr>
          <a:xfrm>
            <a:off x="190200" y="-942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Communicating positives (refresher)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728" y="0"/>
            <a:ext cx="671054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190200" y="1098575"/>
            <a:ext cx="87636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rowing concern that some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are not reporting symptoms for fear that they might have to miss class, especially, this late in the semester and with finals looming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UA Survey (~1000 responses, key concern = lack of support for missing classes)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Some of those classes have resources available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" sz="1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" sz="1600">
                <a:latin typeface="Arial"/>
                <a:ea typeface="Arial"/>
                <a:cs typeface="Arial"/>
                <a:sym typeface="Arial"/>
              </a:rPr>
              <a:t>nstructors please communicate how students who must miss class will be supported</a:t>
            </a:r>
            <a:endParaRPr i="1"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Please reach out for help and resources (</a:t>
            </a:r>
            <a:r>
              <a:rPr lang="en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https://tll.mit.edu/teaching-resources/fall-2021-teaching-resources/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Chair of the Faculty has also been in contact with departments and instructors</a:t>
            </a:r>
            <a:br>
              <a:rPr i="1" lang="en" sz="1700">
                <a:latin typeface="Arial"/>
                <a:ea typeface="Arial"/>
                <a:cs typeface="Arial"/>
                <a:sym typeface="Arial"/>
              </a:rPr>
            </a:br>
            <a:endParaRPr i="1" sz="17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There is a parallel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concern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of some community members not taking minor symptoms seriously. 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Ignoring symptoms (esp. if they turn out to be Covid) can put many others at risk.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i="1" lang="en" sz="2000">
                <a:latin typeface="Arial"/>
                <a:ea typeface="Arial"/>
                <a:cs typeface="Arial"/>
                <a:sym typeface="Arial"/>
              </a:rPr>
            </a:b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73"/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044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818"/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2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 continuity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190200" y="-18046"/>
            <a:ext cx="8763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200">
                <a:solidFill>
                  <a:srgbClr val="990F0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Omicron</a:t>
            </a:r>
            <a:endParaRPr sz="3200">
              <a:solidFill>
                <a:srgbClr val="990F0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190200" y="1022050"/>
            <a:ext cx="83631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What we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know…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On 11/26/2021, WHO declared SARS-CoV-2 variant B.1.1.529 as a Variant of Concern (VOC), now designated as Omicron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Reported to WHO by South Africa on 11/24, after noting a steep rise in cases coincident with the detection of B.1.1.529 variant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Char char="•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As of today, Omicron has been detected in 24 countries including the United States; in South Africa it represents 73% of the cases </a:t>
            </a:r>
            <a:r>
              <a:rPr lang="en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(source: GISAID</a:t>
            </a: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B.1.1.529 has 32 mutations on the spike protein alone. For comparison, Delta had 9 changes on the spike protein. B.1.1.529 does not have previous Delta “ancestors” and likely mutated over time in one, likely immunocompromised, individual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These mutations likely result in increased transmissibility 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What we don’t know…</a:t>
            </a:r>
            <a:endParaRPr b="1" sz="18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Does Omicron cause more or less severe disease? 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We should know more in 2-3 weeks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